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3375" y="0"/>
            <a:ext cx="3170238" cy="479425"/>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1838" y="4560888"/>
            <a:ext cx="5851525" cy="431958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0188"/>
            <a:ext cx="3170238" cy="479425"/>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3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fef7fdb3a_3_12: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a:t>
            </a:fld>
            <a:endParaRPr sz="1300">
              <a:solidFill>
                <a:schemeClr val="dk1"/>
              </a:solidFill>
              <a:latin typeface="Arial"/>
              <a:ea typeface="Arial"/>
              <a:cs typeface="Arial"/>
              <a:sym typeface="Arial"/>
            </a:endParaRPr>
          </a:p>
        </p:txBody>
      </p:sp>
      <p:sp>
        <p:nvSpPr>
          <p:cNvPr id="131" name="Google Shape;131;g5fef7fdb3a_3_1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 name="Google Shape;132;g5fef7fdb3a_3_12: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A – </a:t>
            </a:r>
            <a:r>
              <a:rPr lang="en-US" sz="1200" b="0" i="0" u="none" strike="noStrike" cap="none" dirty="0" err="1">
                <a:solidFill>
                  <a:schemeClr val="dk1"/>
                </a:solidFill>
                <a:latin typeface="Arial"/>
                <a:ea typeface="Arial"/>
                <a:cs typeface="Arial"/>
                <a:sym typeface="Arial"/>
              </a:rPr>
              <a:t>Covid</a:t>
            </a:r>
            <a:r>
              <a:rPr lang="en-US" sz="1200" b="0" i="0" u="none" strike="noStrike" cap="none" dirty="0">
                <a:solidFill>
                  <a:schemeClr val="dk1"/>
                </a:solidFill>
                <a:latin typeface="Arial"/>
                <a:ea typeface="Arial"/>
                <a:cs typeface="Arial"/>
                <a:sym typeface="Arial"/>
              </a:rPr>
              <a:t> Vaccine </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B – Protein folding problem solved by google deep mind (alpha fold)</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C – Phosphine found in atmosphere of Venus (evidence of life)</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D – </a:t>
            </a:r>
            <a:r>
              <a:rPr lang="en-US" sz="1200" b="0" i="0" u="none" strike="noStrike" cap="none" dirty="0" err="1">
                <a:solidFill>
                  <a:schemeClr val="dk1"/>
                </a:solidFill>
                <a:latin typeface="Arial"/>
                <a:ea typeface="Arial"/>
                <a:cs typeface="Arial"/>
                <a:sym typeface="Arial"/>
              </a:rPr>
              <a:t>Zenobots</a:t>
            </a:r>
            <a:r>
              <a:rPr lang="en-US" sz="1200" b="0" i="0" u="none" strike="noStrike" cap="none" dirty="0">
                <a:solidFill>
                  <a:schemeClr val="dk1"/>
                </a:solidFill>
                <a:latin typeface="Arial"/>
                <a:ea typeface="Arial"/>
                <a:cs typeface="Arial"/>
                <a:sym typeface="Arial"/>
              </a:rPr>
              <a:t>, living robots</a:t>
            </a: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10</a:t>
            </a:fld>
            <a:endParaRPr sz="1300">
              <a:solidFill>
                <a:schemeClr val="dk1"/>
              </a:solidFill>
              <a:latin typeface="Arial"/>
              <a:ea typeface="Arial"/>
              <a:cs typeface="Arial"/>
              <a:sym typeface="Arial"/>
            </a:endParaRPr>
          </a:p>
        </p:txBody>
      </p:sp>
      <p:sp>
        <p:nvSpPr>
          <p:cNvPr id="246" name="Google Shape;246;p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11</a:t>
            </a:fld>
            <a:endParaRPr sz="1300">
              <a:solidFill>
                <a:schemeClr val="dk1"/>
              </a:solidFill>
              <a:latin typeface="Arial"/>
              <a:ea typeface="Arial"/>
              <a:cs typeface="Arial"/>
              <a:sym typeface="Arial"/>
            </a:endParaRPr>
          </a:p>
        </p:txBody>
      </p:sp>
      <p:sp>
        <p:nvSpPr>
          <p:cNvPr id="257" name="Google Shape;257;p9: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p9: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9bd9b3b7b_0_28: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12</a:t>
            </a:fld>
            <a:endParaRPr sz="1300">
              <a:solidFill>
                <a:schemeClr val="dk1"/>
              </a:solidFill>
              <a:latin typeface="Arial"/>
              <a:ea typeface="Arial"/>
              <a:cs typeface="Arial"/>
              <a:sym typeface="Arial"/>
            </a:endParaRPr>
          </a:p>
        </p:txBody>
      </p:sp>
      <p:sp>
        <p:nvSpPr>
          <p:cNvPr id="269" name="Google Shape;269;gb9bd9b3b7b_0_28: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gb9bd9b3b7b_0_28: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9bd9b3b7b_0_91: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13</a:t>
            </a:fld>
            <a:endParaRPr sz="1300">
              <a:solidFill>
                <a:schemeClr val="dk1"/>
              </a:solidFill>
              <a:latin typeface="Arial"/>
              <a:ea typeface="Arial"/>
              <a:cs typeface="Arial"/>
              <a:sym typeface="Arial"/>
            </a:endParaRPr>
          </a:p>
        </p:txBody>
      </p:sp>
      <p:sp>
        <p:nvSpPr>
          <p:cNvPr id="285" name="Google Shape;285;gb9bd9b3b7b_0_91: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gb9bd9b3b7b_0_91: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9bd9b3b7b_0_125: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14</a:t>
            </a:fld>
            <a:endParaRPr sz="1300">
              <a:solidFill>
                <a:schemeClr val="dk1"/>
              </a:solidFill>
              <a:latin typeface="Arial"/>
              <a:ea typeface="Arial"/>
              <a:cs typeface="Arial"/>
              <a:sym typeface="Arial"/>
            </a:endParaRPr>
          </a:p>
        </p:txBody>
      </p:sp>
      <p:sp>
        <p:nvSpPr>
          <p:cNvPr id="303" name="Google Shape;303;gb9bd9b3b7b_0_125: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gb9bd9b3b7b_0_125: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b9bd9b3b7b_0_58: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15</a:t>
            </a:fld>
            <a:endParaRPr sz="1300">
              <a:solidFill>
                <a:schemeClr val="dk1"/>
              </a:solidFill>
              <a:latin typeface="Arial"/>
              <a:ea typeface="Arial"/>
              <a:cs typeface="Arial"/>
              <a:sym typeface="Arial"/>
            </a:endParaRPr>
          </a:p>
        </p:txBody>
      </p:sp>
      <p:sp>
        <p:nvSpPr>
          <p:cNvPr id="322" name="Google Shape;322;gb9bd9b3b7b_0_58: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3" name="Google Shape;323;gb9bd9b3b7b_0_58: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9931c6130_0_873: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16</a:t>
            </a:fld>
            <a:endParaRPr sz="1300">
              <a:solidFill>
                <a:schemeClr val="dk1"/>
              </a:solidFill>
              <a:latin typeface="Arial"/>
              <a:ea typeface="Arial"/>
              <a:cs typeface="Arial"/>
              <a:sym typeface="Arial"/>
            </a:endParaRPr>
          </a:p>
        </p:txBody>
      </p:sp>
      <p:sp>
        <p:nvSpPr>
          <p:cNvPr id="343" name="Google Shape;343;g79931c6130_0_873: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4" name="Google Shape;344;g79931c6130_0_873: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9bd9b3b7b_0_195: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17</a:t>
            </a:fld>
            <a:endParaRPr sz="1300">
              <a:solidFill>
                <a:schemeClr val="dk1"/>
              </a:solidFill>
              <a:latin typeface="Arial"/>
              <a:ea typeface="Arial"/>
              <a:cs typeface="Arial"/>
              <a:sym typeface="Arial"/>
            </a:endParaRPr>
          </a:p>
        </p:txBody>
      </p:sp>
      <p:sp>
        <p:nvSpPr>
          <p:cNvPr id="366" name="Google Shape;366;gb9bd9b3b7b_0_195: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7" name="Google Shape;367;gb9bd9b3b7b_0_195: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b9bd9b3b7b_0_170: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18</a:t>
            </a:fld>
            <a:endParaRPr sz="1300">
              <a:solidFill>
                <a:schemeClr val="dk1"/>
              </a:solidFill>
              <a:latin typeface="Arial"/>
              <a:ea typeface="Arial"/>
              <a:cs typeface="Arial"/>
              <a:sym typeface="Arial"/>
            </a:endParaRPr>
          </a:p>
        </p:txBody>
      </p:sp>
      <p:sp>
        <p:nvSpPr>
          <p:cNvPr id="391" name="Google Shape;391;gb9bd9b3b7b_0_170: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gb9bd9b3b7b_0_170: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fad4a2f6a_0_36: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19</a:t>
            </a:fld>
            <a:endParaRPr sz="1300">
              <a:solidFill>
                <a:schemeClr val="dk1"/>
              </a:solidFill>
              <a:latin typeface="Arial"/>
              <a:ea typeface="Arial"/>
              <a:cs typeface="Arial"/>
              <a:sym typeface="Arial"/>
            </a:endParaRPr>
          </a:p>
        </p:txBody>
      </p:sp>
      <p:sp>
        <p:nvSpPr>
          <p:cNvPr id="419" name="Google Shape;419;g2fad4a2f6a_0_36: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0" name="Google Shape;420;g2fad4a2f6a_0_36: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b9bd9b3b7b_0_109: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2</a:t>
            </a:fld>
            <a:endParaRPr sz="1300">
              <a:solidFill>
                <a:schemeClr val="dk1"/>
              </a:solidFill>
              <a:latin typeface="Arial"/>
              <a:ea typeface="Arial"/>
              <a:cs typeface="Arial"/>
              <a:sym typeface="Arial"/>
            </a:endParaRPr>
          </a:p>
        </p:txBody>
      </p:sp>
      <p:sp>
        <p:nvSpPr>
          <p:cNvPr id="140" name="Google Shape;140;gb9bd9b3b7b_0_10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gb9bd9b3b7b_0_109: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Robots replace labor vs supplementing labor</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Mass production, Henry Ford</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No outdoor robots: safety, uncontrolled variables</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Robots cannot adapt to their environment</a:t>
            </a: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9931c6130_0_452:notes"/>
          <p:cNvSpPr>
            <a:spLocks noGrp="1" noRot="1" noChangeAspect="1"/>
          </p:cNvSpPr>
          <p:nvPr>
            <p:ph type="sldImg" idx="2"/>
          </p:nvPr>
        </p:nvSpPr>
        <p:spPr>
          <a:xfrm>
            <a:off x="1219530" y="720090"/>
            <a:ext cx="48768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79931c6130_0_452:notes"/>
          <p:cNvSpPr txBox="1">
            <a:spLocks noGrp="1"/>
          </p:cNvSpPr>
          <p:nvPr>
            <p:ph type="body" idx="1"/>
          </p:nvPr>
        </p:nvSpPr>
        <p:spPr>
          <a:xfrm>
            <a:off x="731520" y="4560570"/>
            <a:ext cx="5852100" cy="4320600"/>
          </a:xfrm>
          <a:prstGeom prst="rect">
            <a:avLst/>
          </a:prstGeom>
          <a:noFill/>
          <a:ln>
            <a:noFill/>
          </a:ln>
        </p:spPr>
        <p:txBody>
          <a:bodyPr spcFirstLastPara="1" wrap="square" lIns="97000" tIns="97000" rIns="97000" bIns="970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79931c6130_0_545:notes"/>
          <p:cNvSpPr>
            <a:spLocks noGrp="1" noRot="1" noChangeAspect="1"/>
          </p:cNvSpPr>
          <p:nvPr>
            <p:ph type="sldImg" idx="2"/>
          </p:nvPr>
        </p:nvSpPr>
        <p:spPr>
          <a:xfrm>
            <a:off x="1219530" y="720090"/>
            <a:ext cx="48768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79931c6130_0_545:notes"/>
          <p:cNvSpPr txBox="1">
            <a:spLocks noGrp="1"/>
          </p:cNvSpPr>
          <p:nvPr>
            <p:ph type="body" idx="1"/>
          </p:nvPr>
        </p:nvSpPr>
        <p:spPr>
          <a:xfrm>
            <a:off x="731520" y="4560570"/>
            <a:ext cx="5852100" cy="4320600"/>
          </a:xfrm>
          <a:prstGeom prst="rect">
            <a:avLst/>
          </a:prstGeom>
          <a:noFill/>
          <a:ln>
            <a:noFill/>
          </a:ln>
        </p:spPr>
        <p:txBody>
          <a:bodyPr spcFirstLastPara="1" wrap="square" lIns="97000" tIns="97000" rIns="97000" bIns="970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79931c6130_0_638:notes"/>
          <p:cNvSpPr>
            <a:spLocks noGrp="1" noRot="1" noChangeAspect="1"/>
          </p:cNvSpPr>
          <p:nvPr>
            <p:ph type="sldImg" idx="2"/>
          </p:nvPr>
        </p:nvSpPr>
        <p:spPr>
          <a:xfrm>
            <a:off x="1219530" y="720090"/>
            <a:ext cx="48768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79931c6130_0_638:notes"/>
          <p:cNvSpPr txBox="1">
            <a:spLocks noGrp="1"/>
          </p:cNvSpPr>
          <p:nvPr>
            <p:ph type="body" idx="1"/>
          </p:nvPr>
        </p:nvSpPr>
        <p:spPr>
          <a:xfrm>
            <a:off x="731520" y="4560570"/>
            <a:ext cx="5852100" cy="4320600"/>
          </a:xfrm>
          <a:prstGeom prst="rect">
            <a:avLst/>
          </a:prstGeom>
          <a:noFill/>
          <a:ln>
            <a:noFill/>
          </a:ln>
        </p:spPr>
        <p:txBody>
          <a:bodyPr spcFirstLastPara="1" wrap="square" lIns="97000" tIns="97000" rIns="97000" bIns="97000" anchor="ctr" anchorCtr="0">
            <a:noAutofit/>
          </a:bodyPr>
          <a:lstStyle/>
          <a:p>
            <a:pPr marL="0" lvl="0" indent="0" algn="l" rtl="0">
              <a:spcBef>
                <a:spcPts val="0"/>
              </a:spcBef>
              <a:spcAft>
                <a:spcPts val="0"/>
              </a:spcAft>
              <a:buNone/>
            </a:pPr>
            <a:endParaRPr sz="15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79931c6130_0_731:notes"/>
          <p:cNvSpPr>
            <a:spLocks noGrp="1" noRot="1" noChangeAspect="1"/>
          </p:cNvSpPr>
          <p:nvPr>
            <p:ph type="sldImg" idx="2"/>
          </p:nvPr>
        </p:nvSpPr>
        <p:spPr>
          <a:xfrm>
            <a:off x="1219530" y="720090"/>
            <a:ext cx="48768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79931c6130_0_731:notes"/>
          <p:cNvSpPr txBox="1">
            <a:spLocks noGrp="1"/>
          </p:cNvSpPr>
          <p:nvPr>
            <p:ph type="body" idx="1"/>
          </p:nvPr>
        </p:nvSpPr>
        <p:spPr>
          <a:xfrm>
            <a:off x="731520" y="4560570"/>
            <a:ext cx="5852100" cy="4320600"/>
          </a:xfrm>
          <a:prstGeom prst="rect">
            <a:avLst/>
          </a:prstGeom>
          <a:noFill/>
          <a:ln>
            <a:noFill/>
          </a:ln>
        </p:spPr>
        <p:txBody>
          <a:bodyPr spcFirstLastPara="1" wrap="square" lIns="97000" tIns="97000" rIns="97000" bIns="9700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1: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24</a:t>
            </a:fld>
            <a:endParaRPr sz="1300">
              <a:solidFill>
                <a:schemeClr val="dk1"/>
              </a:solidFill>
              <a:latin typeface="Arial"/>
              <a:ea typeface="Arial"/>
              <a:cs typeface="Arial"/>
              <a:sym typeface="Arial"/>
            </a:endParaRPr>
          </a:p>
        </p:txBody>
      </p:sp>
      <p:sp>
        <p:nvSpPr>
          <p:cNvPr id="835" name="Google Shape;835;p11: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6" name="Google Shape;836;p11: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15: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25</a:t>
            </a:fld>
            <a:endParaRPr sz="1300">
              <a:solidFill>
                <a:schemeClr val="dk1"/>
              </a:solidFill>
              <a:latin typeface="Arial"/>
              <a:ea typeface="Arial"/>
              <a:cs typeface="Arial"/>
              <a:sym typeface="Arial"/>
            </a:endParaRPr>
          </a:p>
        </p:txBody>
      </p:sp>
      <p:sp>
        <p:nvSpPr>
          <p:cNvPr id="846" name="Google Shape;846;p15: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7" name="Google Shape;847;p15: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1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26</a:t>
            </a:fld>
            <a:endParaRPr sz="1300">
              <a:solidFill>
                <a:schemeClr val="dk1"/>
              </a:solidFill>
              <a:latin typeface="Arial"/>
              <a:ea typeface="Arial"/>
              <a:cs typeface="Arial"/>
              <a:sym typeface="Arial"/>
            </a:endParaRPr>
          </a:p>
        </p:txBody>
      </p:sp>
      <p:sp>
        <p:nvSpPr>
          <p:cNvPr id="862" name="Google Shape;862;p1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3" name="Google Shape;863;p1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dd317239f_2_252: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27</a:t>
            </a:fld>
            <a:endParaRPr sz="1300">
              <a:solidFill>
                <a:schemeClr val="dk1"/>
              </a:solidFill>
              <a:latin typeface="Arial"/>
              <a:ea typeface="Arial"/>
              <a:cs typeface="Arial"/>
              <a:sym typeface="Arial"/>
            </a:endParaRPr>
          </a:p>
        </p:txBody>
      </p:sp>
      <p:sp>
        <p:nvSpPr>
          <p:cNvPr id="875" name="Google Shape;875;g2dd317239f_2_252: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6" name="Google Shape;876;g2dd317239f_2_252: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dd317239f_2_276: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28</a:t>
            </a:fld>
            <a:endParaRPr sz="1300">
              <a:solidFill>
                <a:schemeClr val="dk1"/>
              </a:solidFill>
              <a:latin typeface="Arial"/>
              <a:ea typeface="Arial"/>
              <a:cs typeface="Arial"/>
              <a:sym typeface="Arial"/>
            </a:endParaRPr>
          </a:p>
        </p:txBody>
      </p:sp>
      <p:sp>
        <p:nvSpPr>
          <p:cNvPr id="902" name="Google Shape;902;g2dd317239f_2_276: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3" name="Google Shape;903;g2dd317239f_2_276: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2dd317239f_2_328: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29</a:t>
            </a:fld>
            <a:endParaRPr sz="1300">
              <a:solidFill>
                <a:schemeClr val="dk1"/>
              </a:solidFill>
              <a:latin typeface="Arial"/>
              <a:ea typeface="Arial"/>
              <a:cs typeface="Arial"/>
              <a:sym typeface="Arial"/>
            </a:endParaRPr>
          </a:p>
        </p:txBody>
      </p:sp>
      <p:sp>
        <p:nvSpPr>
          <p:cNvPr id="935" name="Google Shape;935;g2dd317239f_2_328: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6" name="Google Shape;936;g2dd317239f_2_328: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3: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3</a:t>
            </a:fld>
            <a:endParaRPr sz="1300">
              <a:solidFill>
                <a:schemeClr val="dk1"/>
              </a:solidFill>
              <a:latin typeface="Arial"/>
              <a:ea typeface="Arial"/>
              <a:cs typeface="Arial"/>
              <a:sym typeface="Arial"/>
            </a:endParaRPr>
          </a:p>
        </p:txBody>
      </p:sp>
      <p:sp>
        <p:nvSpPr>
          <p:cNvPr id="156" name="Google Shape;156;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p13: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2dd317239f_2_359: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30</a:t>
            </a:fld>
            <a:endParaRPr sz="1300">
              <a:solidFill>
                <a:schemeClr val="dk1"/>
              </a:solidFill>
              <a:latin typeface="Arial"/>
              <a:ea typeface="Arial"/>
              <a:cs typeface="Arial"/>
              <a:sym typeface="Arial"/>
            </a:endParaRPr>
          </a:p>
        </p:txBody>
      </p:sp>
      <p:sp>
        <p:nvSpPr>
          <p:cNvPr id="972" name="Google Shape;972;g2dd317239f_2_359: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3" name="Google Shape;973;g2dd317239f_2_359: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1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31</a:t>
            </a:fld>
            <a:endParaRPr sz="1300">
              <a:solidFill>
                <a:schemeClr val="dk1"/>
              </a:solidFill>
              <a:latin typeface="Arial"/>
              <a:ea typeface="Arial"/>
              <a:cs typeface="Arial"/>
              <a:sym typeface="Arial"/>
            </a:endParaRPr>
          </a:p>
        </p:txBody>
      </p:sp>
      <p:sp>
        <p:nvSpPr>
          <p:cNvPr id="1019" name="Google Shape;1019;p1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0" name="Google Shape;1020;p1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8: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32</a:t>
            </a:fld>
            <a:endParaRPr sz="1300">
              <a:solidFill>
                <a:schemeClr val="dk1"/>
              </a:solidFill>
              <a:latin typeface="Arial"/>
              <a:ea typeface="Arial"/>
              <a:cs typeface="Arial"/>
              <a:sym typeface="Arial"/>
            </a:endParaRPr>
          </a:p>
        </p:txBody>
      </p:sp>
      <p:sp>
        <p:nvSpPr>
          <p:cNvPr id="1032" name="Google Shape;1032;p18: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3" name="Google Shape;1033;p18: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2dd317239f_2_408: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33</a:t>
            </a:fld>
            <a:endParaRPr sz="1300">
              <a:solidFill>
                <a:schemeClr val="dk1"/>
              </a:solidFill>
              <a:latin typeface="Arial"/>
              <a:ea typeface="Arial"/>
              <a:cs typeface="Arial"/>
              <a:sym typeface="Arial"/>
            </a:endParaRPr>
          </a:p>
        </p:txBody>
      </p:sp>
      <p:sp>
        <p:nvSpPr>
          <p:cNvPr id="1048" name="Google Shape;1048;g2dd317239f_2_408:notes"/>
          <p:cNvSpPr>
            <a:spLocks noGrp="1" noRot="1" noChangeAspect="1"/>
          </p:cNvSpPr>
          <p:nvPr>
            <p:ph type="sldImg" idx="2"/>
          </p:nvPr>
        </p:nvSpPr>
        <p:spPr>
          <a:xfrm>
            <a:off x="1258888"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9" name="Google Shape;1049;g2dd317239f_2_408: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4</a:t>
            </a:fld>
            <a:endParaRPr sz="1300">
              <a:solidFill>
                <a:schemeClr val="dk1"/>
              </a:solidFill>
              <a:latin typeface="Arial"/>
              <a:ea typeface="Arial"/>
              <a:cs typeface="Arial"/>
              <a:sym typeface="Arial"/>
            </a:endParaRPr>
          </a:p>
        </p:txBody>
      </p:sp>
      <p:sp>
        <p:nvSpPr>
          <p:cNvPr id="169" name="Google Shape;169;p14: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1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2e074c522_0_0: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5</a:t>
            </a:fld>
            <a:endParaRPr sz="1300">
              <a:solidFill>
                <a:schemeClr val="dk1"/>
              </a:solidFill>
              <a:latin typeface="Arial"/>
              <a:ea typeface="Arial"/>
              <a:cs typeface="Arial"/>
              <a:sym typeface="Arial"/>
            </a:endParaRPr>
          </a:p>
        </p:txBody>
      </p:sp>
      <p:sp>
        <p:nvSpPr>
          <p:cNvPr id="187" name="Google Shape;187;g32e074c522_0_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 name="Google Shape;188;g32e074c522_0_0: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4: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6</a:t>
            </a:fld>
            <a:endParaRPr sz="1300">
              <a:solidFill>
                <a:schemeClr val="dk1"/>
              </a:solidFill>
              <a:latin typeface="Arial"/>
              <a:ea typeface="Arial"/>
              <a:cs typeface="Arial"/>
              <a:sym typeface="Arial"/>
            </a:endParaRPr>
          </a:p>
        </p:txBody>
      </p:sp>
      <p:sp>
        <p:nvSpPr>
          <p:cNvPr id="199" name="Google Shape;199;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 name="Google Shape;200;p4: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4 elements in evolutionary robotics</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1 task environment – simulated or physical</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2 Robot body</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3 Brain –artificial neural network</a:t>
            </a:r>
          </a:p>
          <a:p>
            <a:pPr marL="0" marR="0" lvl="0" indent="0" algn="l" rtl="0">
              <a:spcBef>
                <a:spcPts val="0"/>
              </a:spcBef>
              <a:spcAft>
                <a:spcPts val="0"/>
              </a:spcAft>
              <a:buNone/>
            </a:pPr>
            <a:r>
              <a:rPr lang="en-US" sz="1200" b="0" i="0" u="none" strike="noStrike" cap="none" dirty="0">
                <a:solidFill>
                  <a:schemeClr val="dk1"/>
                </a:solidFill>
                <a:latin typeface="Arial"/>
                <a:ea typeface="Arial"/>
                <a:cs typeface="Arial"/>
                <a:sym typeface="Arial"/>
              </a:rPr>
              <a:t>4 Evolutionary algorithm </a:t>
            </a:r>
            <a:endParaRPr sz="12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2e074c522_0_20:notes"/>
          <p:cNvSpPr txBox="1">
            <a:spLocks noGrp="1"/>
          </p:cNvSpPr>
          <p:nvPr>
            <p:ph type="sldNum" idx="12"/>
          </p:nvPr>
        </p:nvSpPr>
        <p:spPr>
          <a:xfrm>
            <a:off x="4143375" y="9120188"/>
            <a:ext cx="3170100" cy="47940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7</a:t>
            </a:fld>
            <a:endParaRPr sz="1300">
              <a:solidFill>
                <a:schemeClr val="dk1"/>
              </a:solidFill>
              <a:latin typeface="Arial"/>
              <a:ea typeface="Arial"/>
              <a:cs typeface="Arial"/>
              <a:sym typeface="Arial"/>
            </a:endParaRPr>
          </a:p>
        </p:txBody>
      </p:sp>
      <p:sp>
        <p:nvSpPr>
          <p:cNvPr id="212" name="Google Shape;212;g32e074c522_0_2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g32e074c522_0_20:notes"/>
          <p:cNvSpPr txBox="1">
            <a:spLocks noGrp="1"/>
          </p:cNvSpPr>
          <p:nvPr>
            <p:ph type="body" idx="1"/>
          </p:nvPr>
        </p:nvSpPr>
        <p:spPr>
          <a:xfrm>
            <a:off x="731838" y="4560888"/>
            <a:ext cx="5851500" cy="4319700"/>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8</a:t>
            </a:fld>
            <a:endParaRPr sz="1300">
              <a:solidFill>
                <a:schemeClr val="dk1"/>
              </a:solidFill>
              <a:latin typeface="Arial"/>
              <a:ea typeface="Arial"/>
              <a:cs typeface="Arial"/>
              <a:sym typeface="Arial"/>
            </a:endParaRPr>
          </a:p>
        </p:txBody>
      </p:sp>
      <p:sp>
        <p:nvSpPr>
          <p:cNvPr id="224" name="Google Shape;224;p6: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6: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7:notes"/>
          <p:cNvSpPr txBox="1">
            <a:spLocks noGrp="1"/>
          </p:cNvSpPr>
          <p:nvPr>
            <p:ph type="sldNum" idx="12"/>
          </p:nvPr>
        </p:nvSpPr>
        <p:spPr>
          <a:xfrm>
            <a:off x="4143375" y="9120188"/>
            <a:ext cx="3170238"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9</a:t>
            </a:fld>
            <a:endParaRPr sz="1300">
              <a:solidFill>
                <a:schemeClr val="dk1"/>
              </a:solidFill>
              <a:latin typeface="Arial"/>
              <a:ea typeface="Arial"/>
              <a:cs typeface="Arial"/>
              <a:sym typeface="Arial"/>
            </a:endParaRPr>
          </a:p>
        </p:txBody>
      </p:sp>
      <p:sp>
        <p:nvSpPr>
          <p:cNvPr id="235" name="Google Shape;235;p7:notes"/>
          <p:cNvSpPr>
            <a:spLocks noGrp="1" noRot="1" noChangeAspect="1"/>
          </p:cNvSpPr>
          <p:nvPr>
            <p:ph type="sldImg" idx="2"/>
          </p:nvPr>
        </p:nvSpPr>
        <p:spPr>
          <a:xfrm>
            <a:off x="1258888"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7:notes"/>
          <p:cNvSpPr txBox="1">
            <a:spLocks noGrp="1"/>
          </p:cNvSpPr>
          <p:nvPr>
            <p:ph type="body" idx="1"/>
          </p:nvPr>
        </p:nvSpPr>
        <p:spPr>
          <a:xfrm>
            <a:off x="731838" y="4560888"/>
            <a:ext cx="5851525" cy="4319587"/>
          </a:xfrm>
          <a:prstGeom prst="rect">
            <a:avLst/>
          </a:prstGeom>
          <a:noFill/>
          <a:ln>
            <a:noFill/>
          </a:ln>
        </p:spPr>
        <p:txBody>
          <a:bodyPr spcFirstLastPara="1" wrap="square" lIns="96650" tIns="48325" rIns="96650" bIns="48325"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5" name="Google Shape;75;p11"/>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6" name="Google Shape;76;p11"/>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7" name="Google Shape;77;p1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1" name="Google Shape;81;p12"/>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Google Shape;82;p12"/>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Google Shape;83;p1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0" name="Google Shape;90;p14"/>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 name="Google Shape;94;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 name="Google Shape;97;p16"/>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8" name="Google Shape;98;p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7"/>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2" name="Google Shape;102;p17"/>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3" name="Google Shape;103;p1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19"/>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0" name="Google Shape;110;p1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3" name="Google Shape;113;p2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sp>
        <p:nvSpPr>
          <p:cNvPr id="115" name="Google Shape;115;p21"/>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1"/>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1"/>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9" name="Google Shape;119;p2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1" name="Google Shape;21;p3"/>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457200" marR="0" lvl="1" indent="0" algn="ctr"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L="914400" marR="0" lvl="2" indent="0" algn="ctr"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1828800" marR="0" lvl="4" indent="0"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 name="Google Shape;23;p3"/>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 name="Google Shape;24;p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22"/>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22" name="Google Shape;122;p2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sp>
        <p:nvSpPr>
          <p:cNvPr id="124" name="Google Shape;124;p23"/>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23"/>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26" name="Google Shape;126;p2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p2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7" name="Google Shape;27;p4"/>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8" name="Google Shape;28;p4"/>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9" name="Google Shape;29;p4"/>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0" name="Google Shape;30;p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34" name="Google Shape;34;p5"/>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5" name="Google Shape;35;p5"/>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6" name="Google Shape;36;p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Google Shape;41;p6"/>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2" name="Google Shape;42;p6"/>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50" name="Google Shape;50;p7"/>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1" name="Google Shape;51;p7"/>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2" name="Google Shape;52;p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55" name="Google Shape;55;p8"/>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6" name="Google Shape;56;p8"/>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7" name="Google Shape;57;p8"/>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62" name="Google Shape;62;p9"/>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3" name="Google Shape;63;p9"/>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4" name="Google Shape;64;p9"/>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69" name="Google Shape;69;p10"/>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Google Shape;70;p10"/>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457200" y="6245225"/>
            <a:ext cx="2133600" cy="4762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245225"/>
            <a:ext cx="2895600" cy="47625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6" name="Google Shape;86;p13"/>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7" name="Google Shape;87;p1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NBZWUio7LMk" TargetMode="External"/><Relationship Id="rId7" Type="http://schemas.openxmlformats.org/officeDocument/2006/relationships/hyperlink" Target="https://youtu.be/pntpHbZQYrw?t=13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youtube.com/watch?time_continue=112&amp;v=V5dqJmJhOms" TargetMode="External"/><Relationship Id="rId5" Type="http://schemas.openxmlformats.org/officeDocument/2006/relationships/hyperlink" Target="https://www.youtube.com/watch?v=sfkOYsrjbts" TargetMode="External"/><Relationship Id="rId4" Type="http://schemas.openxmlformats.org/officeDocument/2006/relationships/hyperlink" Target="https://www.youtube.com/watch?v=V9ncMCBou_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en.wikipedia.org/wiki/File:Hexapod_general_Anim.gif" TargetMode="External"/><Relationship Id="rId7"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www.youtube.com/watch?v=EAISHd5zR40" TargetMode="External"/><Relationship Id="rId5" Type="http://schemas.openxmlformats.org/officeDocument/2006/relationships/image" Target="../media/image18.jpg"/><Relationship Id="rId4" Type="http://schemas.openxmlformats.org/officeDocument/2006/relationships/image" Target="../media/image17.gif"/></Relationships>
</file>

<file path=ppt/slides/_rels/slide26.xml.rels><?xml version="1.0" encoding="UTF-8" standalone="yes"?>
<Relationships xmlns="http://schemas.openxmlformats.org/package/2006/relationships"><Relationship Id="rId3" Type="http://schemas.openxmlformats.org/officeDocument/2006/relationships/hyperlink" Target="http://drive.google.com/file/d/1bJof8XJ4NWnsH3krK1z5Je_ZgVNVwSlO/view"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upload.wikimedia.org/wikipedia/commons/c/c0/Skeletal_muscle.jpg"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hyperlink" Target="http://drive.google.com/file/d/1LBQFcIv9thaXkXg9ZMiH7l2d8HyFV7t1/view"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33.xml.rels><?xml version="1.0" encoding="UTF-8" standalone="yes"?>
<Relationships xmlns="http://schemas.openxmlformats.org/package/2006/relationships"><Relationship Id="rId3" Type="http://schemas.openxmlformats.org/officeDocument/2006/relationships/hyperlink" Target="http://www.youtube.com/watch?v=pgaEE27nsQw"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hyperlink" Target="http://www.youtube.com/watch?v=wR0AlIwEgSE"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hyperlink" Target="http://drive.google.com/file/d/1ZvbfeFG6sAgj2TIRFkStQ8z1bZW2HAJY/view"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hyperlink" Target="http://drive.google.com/file/d/1L_d4m02g3n2lPlQAx-WQfqH64Amzpu32/view" TargetMode="Externa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134" name="Google Shape;134;p25"/>
          <p:cNvGrpSpPr/>
          <p:nvPr/>
        </p:nvGrpSpPr>
        <p:grpSpPr>
          <a:xfrm>
            <a:off x="0" y="0"/>
            <a:ext cx="9144000" cy="476250"/>
            <a:chOff x="0" y="0"/>
            <a:chExt cx="5736" cy="300"/>
          </a:xfrm>
        </p:grpSpPr>
        <p:sp>
          <p:nvSpPr>
            <p:cNvPr id="135" name="Google Shape;135;p25"/>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136" name="Google Shape;136;p25"/>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pic>
        <p:nvPicPr>
          <p:cNvPr id="137" name="Google Shape;137;p25"/>
          <p:cNvPicPr preferRelativeResize="0"/>
          <p:nvPr/>
        </p:nvPicPr>
        <p:blipFill>
          <a:blip r:embed="rId3">
            <a:alphaModFix/>
          </a:blip>
          <a:stretch>
            <a:fillRect/>
          </a:stretch>
        </p:blipFill>
        <p:spPr>
          <a:xfrm>
            <a:off x="152400" y="922250"/>
            <a:ext cx="8839198" cy="50134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4"/>
          <p:cNvSpPr txBox="1"/>
          <p:nvPr/>
        </p:nvSpPr>
        <p:spPr>
          <a:xfrm>
            <a:off x="76200" y="533400"/>
            <a:ext cx="8960400" cy="19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What you _cannot_ expect from me:</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 </a:t>
            </a:r>
            <a:r>
              <a:rPr lang="en-US" sz="2000">
                <a:solidFill>
                  <a:schemeClr val="dk1"/>
                </a:solidFill>
                <a:latin typeface="Arial"/>
                <a:ea typeface="Arial"/>
                <a:cs typeface="Arial"/>
                <a:sym typeface="Arial"/>
              </a:rPr>
              <a:t>Help with buggy code</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(eg. “Why is my program crashing?”)</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Help with learning a programming language, installing software, etc.</a:t>
            </a:r>
            <a:endParaRPr/>
          </a:p>
        </p:txBody>
      </p:sp>
      <p:grpSp>
        <p:nvGrpSpPr>
          <p:cNvPr id="250" name="Google Shape;250;p34"/>
          <p:cNvGrpSpPr/>
          <p:nvPr/>
        </p:nvGrpSpPr>
        <p:grpSpPr>
          <a:xfrm>
            <a:off x="0" y="0"/>
            <a:ext cx="9144000" cy="381000"/>
            <a:chOff x="0" y="0"/>
            <a:chExt cx="5760" cy="240"/>
          </a:xfrm>
        </p:grpSpPr>
        <p:sp>
          <p:nvSpPr>
            <p:cNvPr id="251" name="Google Shape;251;p34"/>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252" name="Google Shape;252;p34"/>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253" name="Google Shape;253;p34"/>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254" name="Google Shape;254;p34"/>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5"/>
          <p:cNvSpPr txBox="1"/>
          <p:nvPr/>
        </p:nvSpPr>
        <p:spPr>
          <a:xfrm>
            <a:off x="76200" y="533400"/>
            <a:ext cx="8305800" cy="53245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What you _can_ expect from me:</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Help with _specific_ programming questions…</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(eg. “Why do I need to deallocate memory?”)</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a:t>
            </a:r>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 but only after you’ve consulted online resources</a:t>
            </a:r>
            <a:endParaRPr/>
          </a:p>
          <a:p>
            <a:pPr marL="457200" marR="0" lvl="1" indent="0" algn="l" rtl="0">
              <a:spcBef>
                <a:spcPts val="0"/>
              </a:spcBef>
              <a:spcAft>
                <a:spcPts val="0"/>
              </a:spcAft>
              <a:buNone/>
            </a:pPr>
            <a:r>
              <a:rPr lang="en-US" sz="2000" b="0" i="0" u="none" strike="noStrike" cap="none">
                <a:solidFill>
                  <a:schemeClr val="dk1"/>
                </a:solidFill>
                <a:latin typeface="Arial"/>
                <a:ea typeface="Arial"/>
                <a:cs typeface="Arial"/>
                <a:sym typeface="Arial"/>
              </a:rPr>
              <a:t>	and your peers.</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(Google “</a:t>
            </a:r>
            <a:r>
              <a:rPr lang="en-US" sz="2000">
                <a:solidFill>
                  <a:schemeClr val="dk1"/>
                </a:solidFill>
              </a:rPr>
              <a:t>Python</a:t>
            </a:r>
            <a:r>
              <a:rPr lang="en-US" sz="2000">
                <a:solidFill>
                  <a:schemeClr val="dk1"/>
                </a:solidFill>
                <a:latin typeface="Arial"/>
                <a:ea typeface="Arial"/>
                <a:cs typeface="Arial"/>
                <a:sym typeface="Arial"/>
              </a:rPr>
              <a:t> tutorial”)</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www.codecademy.com</a:t>
            </a:r>
            <a:endParaRPr sz="2000">
              <a:solidFill>
                <a:schemeClr val="dk1"/>
              </a:solidFill>
              <a:latin typeface="Arial"/>
              <a:ea typeface="Arial"/>
              <a:cs typeface="Arial"/>
              <a:sym typeface="Arial"/>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b="1">
                <a:solidFill>
                  <a:schemeClr val="dk1"/>
                </a:solidFill>
                <a:latin typeface="Arial"/>
                <a:ea typeface="Arial"/>
                <a:cs typeface="Arial"/>
                <a:sym typeface="Arial"/>
              </a:rPr>
              <a:t> </a:t>
            </a:r>
            <a:r>
              <a:rPr lang="en-US" sz="2000">
                <a:solidFill>
                  <a:schemeClr val="dk1"/>
                </a:solidFill>
                <a:latin typeface="Arial"/>
                <a:ea typeface="Arial"/>
                <a:cs typeface="Arial"/>
                <a:sym typeface="Arial"/>
              </a:rPr>
              <a:t>Help with conceptual issues</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(“Can you go over the genetic algorithm again?”)</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a:t>
            </a:r>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Clarification about the assignments / project</a:t>
            </a:r>
            <a:endParaRPr/>
          </a:p>
          <a:p>
            <a:pPr marL="0" marR="0" lvl="0" indent="1270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An emphasis on concepts, rather than specific tools,</a:t>
            </a:r>
            <a:endParaRPr/>
          </a:p>
          <a:p>
            <a:pPr marL="457200" marR="0" lvl="1" indent="0" algn="l" rtl="0">
              <a:spcBef>
                <a:spcPts val="0"/>
              </a:spcBef>
              <a:spcAft>
                <a:spcPts val="0"/>
              </a:spcAft>
              <a:buNone/>
            </a:pPr>
            <a:r>
              <a:rPr lang="en-US" sz="2000" b="0" i="0" u="none" strike="noStrike" cap="none">
                <a:solidFill>
                  <a:schemeClr val="dk1"/>
                </a:solidFill>
                <a:latin typeface="Arial"/>
                <a:ea typeface="Arial"/>
                <a:cs typeface="Arial"/>
                <a:sym typeface="Arial"/>
              </a:rPr>
              <a:t>because tools change, but concepts change more slowly.</a:t>
            </a:r>
            <a:endParaRPr/>
          </a:p>
        </p:txBody>
      </p:sp>
      <p:grpSp>
        <p:nvGrpSpPr>
          <p:cNvPr id="261" name="Google Shape;261;p35"/>
          <p:cNvGrpSpPr/>
          <p:nvPr/>
        </p:nvGrpSpPr>
        <p:grpSpPr>
          <a:xfrm>
            <a:off x="0" y="0"/>
            <a:ext cx="9144000" cy="381000"/>
            <a:chOff x="0" y="0"/>
            <a:chExt cx="5760" cy="240"/>
          </a:xfrm>
        </p:grpSpPr>
        <p:sp>
          <p:nvSpPr>
            <p:cNvPr id="262" name="Google Shape;262;p35"/>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263" name="Google Shape;263;p35"/>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pic>
        <p:nvPicPr>
          <p:cNvPr id="264" name="Google Shape;264;p35"/>
          <p:cNvPicPr preferRelativeResize="0"/>
          <p:nvPr/>
        </p:nvPicPr>
        <p:blipFill>
          <a:blip r:embed="rId3">
            <a:alphaModFix/>
          </a:blip>
          <a:stretch>
            <a:fillRect/>
          </a:stretch>
        </p:blipFill>
        <p:spPr>
          <a:xfrm>
            <a:off x="6503450" y="533400"/>
            <a:ext cx="2467525" cy="3237399"/>
          </a:xfrm>
          <a:prstGeom prst="rect">
            <a:avLst/>
          </a:prstGeom>
          <a:noFill/>
          <a:ln>
            <a:noFill/>
          </a:ln>
        </p:spPr>
      </p:pic>
      <p:sp>
        <p:nvSpPr>
          <p:cNvPr id="265" name="Google Shape;265;p35"/>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266" name="Google Shape;266;p35"/>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p:nvPr/>
        </p:nvSpPr>
        <p:spPr>
          <a:xfrm>
            <a:off x="152400" y="457200"/>
            <a:ext cx="8839200" cy="369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800">
                <a:solidFill>
                  <a:schemeClr val="dk1"/>
                </a:solidFill>
                <a:latin typeface="Arial"/>
                <a:ea typeface="Arial"/>
                <a:cs typeface="Arial"/>
                <a:sym typeface="Arial"/>
              </a:rPr>
              <a:t>Weeks 1 to 10: Complete 10 cumulative programming assignments:</a:t>
            </a:r>
            <a:endParaRPr sz="1800">
              <a:solidFill>
                <a:schemeClr val="dk1"/>
              </a:solidFill>
              <a:latin typeface="Arial"/>
              <a:ea typeface="Arial"/>
              <a:cs typeface="Arial"/>
              <a:sym typeface="Arial"/>
            </a:endParaRPr>
          </a:p>
        </p:txBody>
      </p:sp>
      <p:grpSp>
        <p:nvGrpSpPr>
          <p:cNvPr id="273" name="Google Shape;273;p36"/>
          <p:cNvGrpSpPr/>
          <p:nvPr/>
        </p:nvGrpSpPr>
        <p:grpSpPr>
          <a:xfrm>
            <a:off x="0" y="0"/>
            <a:ext cx="9105900" cy="476250"/>
            <a:chOff x="0" y="0"/>
            <a:chExt cx="5736" cy="300"/>
          </a:xfrm>
        </p:grpSpPr>
        <p:sp>
          <p:nvSpPr>
            <p:cNvPr id="274" name="Google Shape;274;p36"/>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275" name="Google Shape;275;p36"/>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276" name="Google Shape;276;p36"/>
          <p:cNvSpPr/>
          <p:nvPr/>
        </p:nvSpPr>
        <p:spPr>
          <a:xfrm>
            <a:off x="308850" y="95082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Blackboard</a:t>
            </a:r>
            <a:endParaRPr/>
          </a:p>
        </p:txBody>
      </p:sp>
      <p:sp>
        <p:nvSpPr>
          <p:cNvPr id="277" name="Google Shape;277;p36"/>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
        <p:nvSpPr>
          <p:cNvPr id="278" name="Google Shape;278;p36"/>
          <p:cNvSpPr/>
          <p:nvPr/>
        </p:nvSpPr>
        <p:spPr>
          <a:xfrm>
            <a:off x="1618125" y="1551550"/>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Assignments</a:t>
            </a:r>
            <a:endParaRPr/>
          </a:p>
        </p:txBody>
      </p:sp>
      <p:cxnSp>
        <p:nvCxnSpPr>
          <p:cNvPr id="279" name="Google Shape;279;p36"/>
          <p:cNvCxnSpPr>
            <a:stCxn id="276" idx="2"/>
            <a:endCxn id="278" idx="1"/>
          </p:cNvCxnSpPr>
          <p:nvPr/>
        </p:nvCxnSpPr>
        <p:spPr>
          <a:xfrm rot="-5400000" flipH="1">
            <a:off x="1245600" y="1417025"/>
            <a:ext cx="362400" cy="382800"/>
          </a:xfrm>
          <a:prstGeom prst="bentConnector2">
            <a:avLst/>
          </a:prstGeom>
          <a:noFill/>
          <a:ln w="9525" cap="flat" cmpd="sng">
            <a:solidFill>
              <a:schemeClr val="dk2"/>
            </a:solidFill>
            <a:prstDash val="solid"/>
            <a:round/>
            <a:headEnd type="none" w="med" len="med"/>
            <a:tailEnd type="triangle" w="med" len="med"/>
          </a:ln>
        </p:spPr>
      </p:cxnSp>
      <p:cxnSp>
        <p:nvCxnSpPr>
          <p:cNvPr id="280" name="Google Shape;280;p36"/>
          <p:cNvCxnSpPr>
            <a:stCxn id="278" idx="2"/>
            <a:endCxn id="281" idx="1"/>
          </p:cNvCxnSpPr>
          <p:nvPr/>
        </p:nvCxnSpPr>
        <p:spPr>
          <a:xfrm rot="-5400000" flipH="1">
            <a:off x="2534025" y="2038600"/>
            <a:ext cx="362400" cy="341100"/>
          </a:xfrm>
          <a:prstGeom prst="bentConnector2">
            <a:avLst/>
          </a:prstGeom>
          <a:noFill/>
          <a:ln w="9525" cap="flat" cmpd="sng">
            <a:solidFill>
              <a:schemeClr val="dk2"/>
            </a:solidFill>
            <a:prstDash val="solid"/>
            <a:round/>
            <a:headEnd type="none" w="med" len="med"/>
            <a:tailEnd type="triangle" w="med" len="med"/>
          </a:ln>
        </p:spPr>
      </p:cxnSp>
      <p:sp>
        <p:nvSpPr>
          <p:cNvPr id="282" name="Google Shape;282;p36"/>
          <p:cNvSpPr/>
          <p:nvPr/>
        </p:nvSpPr>
        <p:spPr>
          <a:xfrm>
            <a:off x="3135818" y="2536992"/>
            <a:ext cx="83100" cy="83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2885800" y="215227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p:nvPr/>
        </p:nvSpPr>
        <p:spPr>
          <a:xfrm>
            <a:off x="152400" y="457200"/>
            <a:ext cx="8839200" cy="369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800">
                <a:solidFill>
                  <a:schemeClr val="dk1"/>
                </a:solidFill>
                <a:latin typeface="Arial"/>
                <a:ea typeface="Arial"/>
                <a:cs typeface="Arial"/>
                <a:sym typeface="Arial"/>
              </a:rPr>
              <a:t>Weeks 1 to 10: Complete 10 cumulative programming assignments:</a:t>
            </a:r>
            <a:endParaRPr sz="1800">
              <a:solidFill>
                <a:schemeClr val="dk1"/>
              </a:solidFill>
              <a:latin typeface="Arial"/>
              <a:ea typeface="Arial"/>
              <a:cs typeface="Arial"/>
              <a:sym typeface="Arial"/>
            </a:endParaRPr>
          </a:p>
        </p:txBody>
      </p:sp>
      <p:grpSp>
        <p:nvGrpSpPr>
          <p:cNvPr id="289" name="Google Shape;289;p37"/>
          <p:cNvGrpSpPr/>
          <p:nvPr/>
        </p:nvGrpSpPr>
        <p:grpSpPr>
          <a:xfrm>
            <a:off x="0" y="0"/>
            <a:ext cx="9105900" cy="476250"/>
            <a:chOff x="0" y="0"/>
            <a:chExt cx="5736" cy="300"/>
          </a:xfrm>
        </p:grpSpPr>
        <p:sp>
          <p:nvSpPr>
            <p:cNvPr id="290" name="Google Shape;290;p37"/>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291" name="Google Shape;291;p37"/>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292" name="Google Shape;292;p37"/>
          <p:cNvSpPr/>
          <p:nvPr/>
        </p:nvSpPr>
        <p:spPr>
          <a:xfrm>
            <a:off x="308850" y="95082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Blackboard</a:t>
            </a:r>
            <a:endParaRPr/>
          </a:p>
        </p:txBody>
      </p:sp>
      <p:sp>
        <p:nvSpPr>
          <p:cNvPr id="293" name="Google Shape;293;p37"/>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
        <p:nvSpPr>
          <p:cNvPr id="294" name="Google Shape;294;p37"/>
          <p:cNvSpPr/>
          <p:nvPr/>
        </p:nvSpPr>
        <p:spPr>
          <a:xfrm>
            <a:off x="1618125" y="1551550"/>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Assignments</a:t>
            </a:r>
            <a:endParaRPr/>
          </a:p>
        </p:txBody>
      </p:sp>
      <p:cxnSp>
        <p:nvCxnSpPr>
          <p:cNvPr id="295" name="Google Shape;295;p37"/>
          <p:cNvCxnSpPr>
            <a:stCxn id="292" idx="2"/>
            <a:endCxn id="294" idx="1"/>
          </p:cNvCxnSpPr>
          <p:nvPr/>
        </p:nvCxnSpPr>
        <p:spPr>
          <a:xfrm rot="-5400000" flipH="1">
            <a:off x="1245600" y="1417025"/>
            <a:ext cx="362400" cy="382800"/>
          </a:xfrm>
          <a:prstGeom prst="bentConnector2">
            <a:avLst/>
          </a:prstGeom>
          <a:noFill/>
          <a:ln w="9525" cap="flat" cmpd="sng">
            <a:solidFill>
              <a:schemeClr val="dk2"/>
            </a:solidFill>
            <a:prstDash val="solid"/>
            <a:round/>
            <a:headEnd type="none" w="med" len="med"/>
            <a:tailEnd type="triangle" w="med" len="med"/>
          </a:ln>
        </p:spPr>
      </p:cxnSp>
      <p:cxnSp>
        <p:nvCxnSpPr>
          <p:cNvPr id="296" name="Google Shape;296;p37"/>
          <p:cNvCxnSpPr>
            <a:stCxn id="294" idx="2"/>
            <a:endCxn id="297" idx="1"/>
          </p:cNvCxnSpPr>
          <p:nvPr/>
        </p:nvCxnSpPr>
        <p:spPr>
          <a:xfrm rot="-5400000" flipH="1">
            <a:off x="2534025" y="2038600"/>
            <a:ext cx="362400" cy="341100"/>
          </a:xfrm>
          <a:prstGeom prst="bentConnector2">
            <a:avLst/>
          </a:prstGeom>
          <a:noFill/>
          <a:ln w="9525" cap="flat" cmpd="sng">
            <a:solidFill>
              <a:schemeClr val="dk2"/>
            </a:solidFill>
            <a:prstDash val="solid"/>
            <a:round/>
            <a:headEnd type="none" w="med" len="med"/>
            <a:tailEnd type="triangle" w="med" len="med"/>
          </a:ln>
        </p:spPr>
      </p:cxnSp>
      <p:sp>
        <p:nvSpPr>
          <p:cNvPr id="298" name="Google Shape;298;p37"/>
          <p:cNvSpPr/>
          <p:nvPr/>
        </p:nvSpPr>
        <p:spPr>
          <a:xfrm>
            <a:off x="41812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A: Installation</a:t>
            </a:r>
            <a:endParaRPr/>
          </a:p>
        </p:txBody>
      </p:sp>
      <p:cxnSp>
        <p:nvCxnSpPr>
          <p:cNvPr id="299" name="Google Shape;299;p37"/>
          <p:cNvCxnSpPr>
            <a:stCxn id="297" idx="2"/>
            <a:endCxn id="298" idx="1"/>
          </p:cNvCxnSpPr>
          <p:nvPr/>
        </p:nvCxnSpPr>
        <p:spPr>
          <a:xfrm rot="-5400000" flipH="1">
            <a:off x="3815650" y="2625375"/>
            <a:ext cx="362400" cy="369000"/>
          </a:xfrm>
          <a:prstGeom prst="bentConnector2">
            <a:avLst/>
          </a:prstGeom>
          <a:noFill/>
          <a:ln w="9525" cap="flat" cmpd="sng">
            <a:solidFill>
              <a:schemeClr val="dk2"/>
            </a:solidFill>
            <a:prstDash val="solid"/>
            <a:round/>
            <a:headEnd type="none" w="med" len="med"/>
            <a:tailEnd type="triangle" w="med" len="med"/>
          </a:ln>
        </p:spPr>
      </p:cxnSp>
      <p:sp>
        <p:nvSpPr>
          <p:cNvPr id="300" name="Google Shape;300;p37"/>
          <p:cNvSpPr/>
          <p:nvPr/>
        </p:nvSpPr>
        <p:spPr>
          <a:xfrm>
            <a:off x="3135818" y="2536992"/>
            <a:ext cx="83100" cy="83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2885800" y="215227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p:nvPr/>
        </p:nvSpPr>
        <p:spPr>
          <a:xfrm>
            <a:off x="152400" y="457200"/>
            <a:ext cx="8839200" cy="369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800">
                <a:solidFill>
                  <a:schemeClr val="dk1"/>
                </a:solidFill>
                <a:latin typeface="Arial"/>
                <a:ea typeface="Arial"/>
                <a:cs typeface="Arial"/>
                <a:sym typeface="Arial"/>
              </a:rPr>
              <a:t>Weeks 1 to 10: Complete 10 cumulative programming assignments:</a:t>
            </a:r>
            <a:endParaRPr sz="1800">
              <a:solidFill>
                <a:schemeClr val="dk1"/>
              </a:solidFill>
              <a:latin typeface="Arial"/>
              <a:ea typeface="Arial"/>
              <a:cs typeface="Arial"/>
              <a:sym typeface="Arial"/>
            </a:endParaRPr>
          </a:p>
        </p:txBody>
      </p:sp>
      <p:grpSp>
        <p:nvGrpSpPr>
          <p:cNvPr id="307" name="Google Shape;307;p38"/>
          <p:cNvGrpSpPr/>
          <p:nvPr/>
        </p:nvGrpSpPr>
        <p:grpSpPr>
          <a:xfrm>
            <a:off x="0" y="0"/>
            <a:ext cx="9105900" cy="476250"/>
            <a:chOff x="0" y="0"/>
            <a:chExt cx="5736" cy="300"/>
          </a:xfrm>
        </p:grpSpPr>
        <p:sp>
          <p:nvSpPr>
            <p:cNvPr id="308" name="Google Shape;308;p38"/>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309" name="Google Shape;309;p38"/>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310" name="Google Shape;310;p38"/>
          <p:cNvSpPr/>
          <p:nvPr/>
        </p:nvSpPr>
        <p:spPr>
          <a:xfrm>
            <a:off x="308850" y="95082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Blackboard</a:t>
            </a:r>
            <a:endParaRPr/>
          </a:p>
        </p:txBody>
      </p:sp>
      <p:sp>
        <p:nvSpPr>
          <p:cNvPr id="311" name="Google Shape;311;p38"/>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
        <p:nvSpPr>
          <p:cNvPr id="312" name="Google Shape;312;p38"/>
          <p:cNvSpPr/>
          <p:nvPr/>
        </p:nvSpPr>
        <p:spPr>
          <a:xfrm>
            <a:off x="1618125" y="1551550"/>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Assignments</a:t>
            </a:r>
            <a:endParaRPr/>
          </a:p>
        </p:txBody>
      </p:sp>
      <p:cxnSp>
        <p:nvCxnSpPr>
          <p:cNvPr id="313" name="Google Shape;313;p38"/>
          <p:cNvCxnSpPr>
            <a:stCxn id="310" idx="2"/>
            <a:endCxn id="312" idx="1"/>
          </p:cNvCxnSpPr>
          <p:nvPr/>
        </p:nvCxnSpPr>
        <p:spPr>
          <a:xfrm rot="-5400000" flipH="1">
            <a:off x="1245600" y="1417025"/>
            <a:ext cx="362400" cy="382800"/>
          </a:xfrm>
          <a:prstGeom prst="bentConnector2">
            <a:avLst/>
          </a:prstGeom>
          <a:noFill/>
          <a:ln w="9525" cap="flat" cmpd="sng">
            <a:solidFill>
              <a:schemeClr val="dk2"/>
            </a:solidFill>
            <a:prstDash val="solid"/>
            <a:round/>
            <a:headEnd type="none" w="med" len="med"/>
            <a:tailEnd type="triangle" w="med" len="med"/>
          </a:ln>
        </p:spPr>
      </p:cxnSp>
      <p:cxnSp>
        <p:nvCxnSpPr>
          <p:cNvPr id="314" name="Google Shape;314;p38"/>
          <p:cNvCxnSpPr>
            <a:stCxn id="312" idx="2"/>
            <a:endCxn id="315" idx="1"/>
          </p:cNvCxnSpPr>
          <p:nvPr/>
        </p:nvCxnSpPr>
        <p:spPr>
          <a:xfrm rot="-5400000" flipH="1">
            <a:off x="2534025" y="2038600"/>
            <a:ext cx="362400" cy="341100"/>
          </a:xfrm>
          <a:prstGeom prst="bentConnector2">
            <a:avLst/>
          </a:prstGeom>
          <a:noFill/>
          <a:ln w="9525" cap="flat" cmpd="sng">
            <a:solidFill>
              <a:schemeClr val="dk2"/>
            </a:solidFill>
            <a:prstDash val="solid"/>
            <a:round/>
            <a:headEnd type="none" w="med" len="med"/>
            <a:tailEnd type="triangle" w="med" len="med"/>
          </a:ln>
        </p:spPr>
      </p:cxnSp>
      <p:sp>
        <p:nvSpPr>
          <p:cNvPr id="316" name="Google Shape;316;p38"/>
          <p:cNvSpPr/>
          <p:nvPr/>
        </p:nvSpPr>
        <p:spPr>
          <a:xfrm>
            <a:off x="41812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A: Installation</a:t>
            </a:r>
            <a:endParaRPr/>
          </a:p>
        </p:txBody>
      </p:sp>
      <p:cxnSp>
        <p:nvCxnSpPr>
          <p:cNvPr id="317" name="Google Shape;317;p38"/>
          <p:cNvCxnSpPr>
            <a:stCxn id="315" idx="2"/>
            <a:endCxn id="316" idx="1"/>
          </p:cNvCxnSpPr>
          <p:nvPr/>
        </p:nvCxnSpPr>
        <p:spPr>
          <a:xfrm rot="-5400000" flipH="1">
            <a:off x="3815650" y="2625375"/>
            <a:ext cx="362400" cy="369000"/>
          </a:xfrm>
          <a:prstGeom prst="bentConnector2">
            <a:avLst/>
          </a:prstGeom>
          <a:noFill/>
          <a:ln w="9525" cap="flat" cmpd="sng">
            <a:solidFill>
              <a:schemeClr val="dk2"/>
            </a:solidFill>
            <a:prstDash val="solid"/>
            <a:round/>
            <a:headEnd type="none" w="med" len="med"/>
            <a:tailEnd type="triangle" w="med" len="med"/>
          </a:ln>
        </p:spPr>
      </p:cxnSp>
      <p:sp>
        <p:nvSpPr>
          <p:cNvPr id="318" name="Google Shape;318;p38"/>
          <p:cNvSpPr/>
          <p:nvPr/>
        </p:nvSpPr>
        <p:spPr>
          <a:xfrm>
            <a:off x="3135818" y="2536992"/>
            <a:ext cx="83100" cy="83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2885800" y="215227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1</a:t>
            </a:r>
            <a:endParaRPr/>
          </a:p>
        </p:txBody>
      </p:sp>
      <p:sp>
        <p:nvSpPr>
          <p:cNvPr id="319" name="Google Shape;319;p38"/>
          <p:cNvSpPr/>
          <p:nvPr/>
        </p:nvSpPr>
        <p:spPr>
          <a:xfrm>
            <a:off x="2950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Git repository:</a:t>
            </a:r>
            <a:endParaRPr/>
          </a:p>
          <a:p>
            <a:pPr marL="0" lvl="0" indent="0" algn="ctr" rtl="0">
              <a:spcBef>
                <a:spcPts val="0"/>
              </a:spcBef>
              <a:spcAft>
                <a:spcPts val="0"/>
              </a:spcAft>
              <a:buNone/>
            </a:pPr>
            <a:r>
              <a:rPr lang="en-US"/>
              <a:t>CS206</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p:nvPr/>
        </p:nvSpPr>
        <p:spPr>
          <a:xfrm>
            <a:off x="152400" y="457200"/>
            <a:ext cx="8839200" cy="369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800">
                <a:solidFill>
                  <a:schemeClr val="dk1"/>
                </a:solidFill>
                <a:latin typeface="Arial"/>
                <a:ea typeface="Arial"/>
                <a:cs typeface="Arial"/>
                <a:sym typeface="Arial"/>
              </a:rPr>
              <a:t>Weeks 1 to 10: Complete 10 cumulative programming assignments:</a:t>
            </a:r>
            <a:endParaRPr sz="1800">
              <a:solidFill>
                <a:schemeClr val="dk1"/>
              </a:solidFill>
              <a:latin typeface="Arial"/>
              <a:ea typeface="Arial"/>
              <a:cs typeface="Arial"/>
              <a:sym typeface="Arial"/>
            </a:endParaRPr>
          </a:p>
        </p:txBody>
      </p:sp>
      <p:grpSp>
        <p:nvGrpSpPr>
          <p:cNvPr id="326" name="Google Shape;326;p39"/>
          <p:cNvGrpSpPr/>
          <p:nvPr/>
        </p:nvGrpSpPr>
        <p:grpSpPr>
          <a:xfrm>
            <a:off x="0" y="0"/>
            <a:ext cx="9105900" cy="476250"/>
            <a:chOff x="0" y="0"/>
            <a:chExt cx="5736" cy="300"/>
          </a:xfrm>
        </p:grpSpPr>
        <p:sp>
          <p:nvSpPr>
            <p:cNvPr id="327" name="Google Shape;327;p39"/>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328" name="Google Shape;328;p39"/>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329" name="Google Shape;329;p39"/>
          <p:cNvSpPr/>
          <p:nvPr/>
        </p:nvSpPr>
        <p:spPr>
          <a:xfrm>
            <a:off x="308850" y="95082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Blackboard</a:t>
            </a:r>
            <a:endParaRPr/>
          </a:p>
        </p:txBody>
      </p:sp>
      <p:sp>
        <p:nvSpPr>
          <p:cNvPr id="330" name="Google Shape;330;p39"/>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
        <p:nvSpPr>
          <p:cNvPr id="331" name="Google Shape;331;p39"/>
          <p:cNvSpPr/>
          <p:nvPr/>
        </p:nvSpPr>
        <p:spPr>
          <a:xfrm>
            <a:off x="1618125" y="1551550"/>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Assignments</a:t>
            </a:r>
            <a:endParaRPr/>
          </a:p>
        </p:txBody>
      </p:sp>
      <p:cxnSp>
        <p:nvCxnSpPr>
          <p:cNvPr id="332" name="Google Shape;332;p39"/>
          <p:cNvCxnSpPr>
            <a:stCxn id="329" idx="2"/>
            <a:endCxn id="331" idx="1"/>
          </p:cNvCxnSpPr>
          <p:nvPr/>
        </p:nvCxnSpPr>
        <p:spPr>
          <a:xfrm rot="-5400000" flipH="1">
            <a:off x="1245600" y="1417025"/>
            <a:ext cx="362400" cy="382800"/>
          </a:xfrm>
          <a:prstGeom prst="bentConnector2">
            <a:avLst/>
          </a:prstGeom>
          <a:noFill/>
          <a:ln w="9525" cap="flat" cmpd="sng">
            <a:solidFill>
              <a:schemeClr val="dk2"/>
            </a:solidFill>
            <a:prstDash val="solid"/>
            <a:round/>
            <a:headEnd type="none" w="med" len="med"/>
            <a:tailEnd type="triangle" w="med" len="med"/>
          </a:ln>
        </p:spPr>
      </p:cxnSp>
      <p:cxnSp>
        <p:nvCxnSpPr>
          <p:cNvPr id="333" name="Google Shape;333;p39"/>
          <p:cNvCxnSpPr>
            <a:stCxn id="331" idx="2"/>
            <a:endCxn id="334" idx="1"/>
          </p:cNvCxnSpPr>
          <p:nvPr/>
        </p:nvCxnSpPr>
        <p:spPr>
          <a:xfrm rot="-5400000" flipH="1">
            <a:off x="2534025" y="2038600"/>
            <a:ext cx="362400" cy="341100"/>
          </a:xfrm>
          <a:prstGeom prst="bentConnector2">
            <a:avLst/>
          </a:prstGeom>
          <a:noFill/>
          <a:ln w="9525" cap="flat" cmpd="sng">
            <a:solidFill>
              <a:schemeClr val="dk2"/>
            </a:solidFill>
            <a:prstDash val="solid"/>
            <a:round/>
            <a:headEnd type="none" w="med" len="med"/>
            <a:tailEnd type="triangle" w="med" len="med"/>
          </a:ln>
        </p:spPr>
      </p:cxnSp>
      <p:sp>
        <p:nvSpPr>
          <p:cNvPr id="335" name="Google Shape;335;p39"/>
          <p:cNvSpPr/>
          <p:nvPr/>
        </p:nvSpPr>
        <p:spPr>
          <a:xfrm>
            <a:off x="41812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A: Installation</a:t>
            </a:r>
            <a:endParaRPr/>
          </a:p>
        </p:txBody>
      </p:sp>
      <p:cxnSp>
        <p:nvCxnSpPr>
          <p:cNvPr id="336" name="Google Shape;336;p39"/>
          <p:cNvCxnSpPr>
            <a:stCxn id="334" idx="2"/>
            <a:endCxn id="335" idx="1"/>
          </p:cNvCxnSpPr>
          <p:nvPr/>
        </p:nvCxnSpPr>
        <p:spPr>
          <a:xfrm rot="-5400000" flipH="1">
            <a:off x="3815650" y="2625375"/>
            <a:ext cx="362400" cy="369000"/>
          </a:xfrm>
          <a:prstGeom prst="bentConnector2">
            <a:avLst/>
          </a:prstGeom>
          <a:noFill/>
          <a:ln w="9525" cap="flat" cmpd="sng">
            <a:solidFill>
              <a:schemeClr val="dk2"/>
            </a:solidFill>
            <a:prstDash val="solid"/>
            <a:round/>
            <a:headEnd type="none" w="med" len="med"/>
            <a:tailEnd type="triangle" w="med" len="med"/>
          </a:ln>
        </p:spPr>
      </p:cxnSp>
      <p:sp>
        <p:nvSpPr>
          <p:cNvPr id="337" name="Google Shape;337;p39"/>
          <p:cNvSpPr/>
          <p:nvPr/>
        </p:nvSpPr>
        <p:spPr>
          <a:xfrm>
            <a:off x="4181200" y="3477075"/>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B: Simulation</a:t>
            </a:r>
            <a:endParaRPr/>
          </a:p>
        </p:txBody>
      </p:sp>
      <p:cxnSp>
        <p:nvCxnSpPr>
          <p:cNvPr id="338" name="Google Shape;338;p39"/>
          <p:cNvCxnSpPr>
            <a:stCxn id="335" idx="2"/>
            <a:endCxn id="337" idx="0"/>
          </p:cNvCxnSpPr>
          <p:nvPr/>
        </p:nvCxnSpPr>
        <p:spPr>
          <a:xfrm rot="-5400000" flipH="1">
            <a:off x="5243650" y="3353000"/>
            <a:ext cx="247800" cy="600"/>
          </a:xfrm>
          <a:prstGeom prst="bentConnector3">
            <a:avLst>
              <a:gd name="adj1" fmla="val 49975"/>
            </a:avLst>
          </a:prstGeom>
          <a:noFill/>
          <a:ln w="9525" cap="flat" cmpd="sng">
            <a:solidFill>
              <a:schemeClr val="dk2"/>
            </a:solidFill>
            <a:prstDash val="solid"/>
            <a:round/>
            <a:headEnd type="none" w="med" len="med"/>
            <a:tailEnd type="triangle" w="med" len="med"/>
          </a:ln>
        </p:spPr>
      </p:cxnSp>
      <p:sp>
        <p:nvSpPr>
          <p:cNvPr id="339" name="Google Shape;339;p39"/>
          <p:cNvSpPr/>
          <p:nvPr/>
        </p:nvSpPr>
        <p:spPr>
          <a:xfrm>
            <a:off x="3135818" y="2536992"/>
            <a:ext cx="83100" cy="83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p:nvPr/>
        </p:nvSpPr>
        <p:spPr>
          <a:xfrm>
            <a:off x="2885800" y="215227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1</a:t>
            </a:r>
            <a:endParaRPr/>
          </a:p>
        </p:txBody>
      </p:sp>
      <p:sp>
        <p:nvSpPr>
          <p:cNvPr id="340" name="Google Shape;340;p39"/>
          <p:cNvSpPr/>
          <p:nvPr/>
        </p:nvSpPr>
        <p:spPr>
          <a:xfrm>
            <a:off x="2950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Git repository:</a:t>
            </a:r>
            <a:endParaRPr/>
          </a:p>
          <a:p>
            <a:pPr marL="0" lvl="0" indent="0" algn="ctr" rtl="0">
              <a:spcBef>
                <a:spcPts val="0"/>
              </a:spcBef>
              <a:spcAft>
                <a:spcPts val="0"/>
              </a:spcAft>
              <a:buNone/>
            </a:pPr>
            <a:r>
              <a:rPr lang="en-US"/>
              <a:t>CS206</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0"/>
          <p:cNvSpPr/>
          <p:nvPr/>
        </p:nvSpPr>
        <p:spPr>
          <a:xfrm>
            <a:off x="152400" y="457200"/>
            <a:ext cx="8839200" cy="369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800">
                <a:solidFill>
                  <a:schemeClr val="dk1"/>
                </a:solidFill>
                <a:latin typeface="Arial"/>
                <a:ea typeface="Arial"/>
                <a:cs typeface="Arial"/>
                <a:sym typeface="Arial"/>
              </a:rPr>
              <a:t>Weeks 1 to 10: Complete 10 cumulative programming assignments:</a:t>
            </a:r>
            <a:endParaRPr sz="1800">
              <a:solidFill>
                <a:schemeClr val="dk1"/>
              </a:solidFill>
              <a:latin typeface="Arial"/>
              <a:ea typeface="Arial"/>
              <a:cs typeface="Arial"/>
              <a:sym typeface="Arial"/>
            </a:endParaRPr>
          </a:p>
        </p:txBody>
      </p:sp>
      <p:grpSp>
        <p:nvGrpSpPr>
          <p:cNvPr id="347" name="Google Shape;347;p40"/>
          <p:cNvGrpSpPr/>
          <p:nvPr/>
        </p:nvGrpSpPr>
        <p:grpSpPr>
          <a:xfrm>
            <a:off x="0" y="0"/>
            <a:ext cx="9105900" cy="476250"/>
            <a:chOff x="0" y="0"/>
            <a:chExt cx="5736" cy="300"/>
          </a:xfrm>
        </p:grpSpPr>
        <p:sp>
          <p:nvSpPr>
            <p:cNvPr id="348" name="Google Shape;348;p40"/>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349" name="Google Shape;349;p40"/>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350" name="Google Shape;350;p40"/>
          <p:cNvSpPr/>
          <p:nvPr/>
        </p:nvSpPr>
        <p:spPr>
          <a:xfrm>
            <a:off x="308850" y="95082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Blackboard</a:t>
            </a:r>
            <a:endParaRPr/>
          </a:p>
        </p:txBody>
      </p:sp>
      <p:sp>
        <p:nvSpPr>
          <p:cNvPr id="351" name="Google Shape;351;p40"/>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
        <p:nvSpPr>
          <p:cNvPr id="352" name="Google Shape;352;p40"/>
          <p:cNvSpPr/>
          <p:nvPr/>
        </p:nvSpPr>
        <p:spPr>
          <a:xfrm>
            <a:off x="1618125" y="1551550"/>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Assignments</a:t>
            </a:r>
            <a:endParaRPr/>
          </a:p>
        </p:txBody>
      </p:sp>
      <p:cxnSp>
        <p:nvCxnSpPr>
          <p:cNvPr id="353" name="Google Shape;353;p40"/>
          <p:cNvCxnSpPr>
            <a:stCxn id="350" idx="2"/>
            <a:endCxn id="352" idx="1"/>
          </p:cNvCxnSpPr>
          <p:nvPr/>
        </p:nvCxnSpPr>
        <p:spPr>
          <a:xfrm rot="-5400000" flipH="1">
            <a:off x="1245600" y="1417025"/>
            <a:ext cx="362400" cy="382800"/>
          </a:xfrm>
          <a:prstGeom prst="bentConnector2">
            <a:avLst/>
          </a:prstGeom>
          <a:noFill/>
          <a:ln w="9525" cap="flat" cmpd="sng">
            <a:solidFill>
              <a:schemeClr val="dk2"/>
            </a:solidFill>
            <a:prstDash val="solid"/>
            <a:round/>
            <a:headEnd type="none" w="med" len="med"/>
            <a:tailEnd type="triangle" w="med" len="med"/>
          </a:ln>
        </p:spPr>
      </p:cxnSp>
      <p:cxnSp>
        <p:nvCxnSpPr>
          <p:cNvPr id="354" name="Google Shape;354;p40"/>
          <p:cNvCxnSpPr>
            <a:stCxn id="352" idx="2"/>
            <a:endCxn id="355" idx="1"/>
          </p:cNvCxnSpPr>
          <p:nvPr/>
        </p:nvCxnSpPr>
        <p:spPr>
          <a:xfrm rot="-5400000" flipH="1">
            <a:off x="2534025" y="2038600"/>
            <a:ext cx="362400" cy="341100"/>
          </a:xfrm>
          <a:prstGeom prst="bentConnector2">
            <a:avLst/>
          </a:prstGeom>
          <a:noFill/>
          <a:ln w="9525" cap="flat" cmpd="sng">
            <a:solidFill>
              <a:schemeClr val="dk2"/>
            </a:solidFill>
            <a:prstDash val="solid"/>
            <a:round/>
            <a:headEnd type="none" w="med" len="med"/>
            <a:tailEnd type="triangle" w="med" len="med"/>
          </a:ln>
        </p:spPr>
      </p:cxnSp>
      <p:sp>
        <p:nvSpPr>
          <p:cNvPr id="356" name="Google Shape;356;p40"/>
          <p:cNvSpPr/>
          <p:nvPr/>
        </p:nvSpPr>
        <p:spPr>
          <a:xfrm>
            <a:off x="41812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A: Installation</a:t>
            </a:r>
            <a:endParaRPr/>
          </a:p>
        </p:txBody>
      </p:sp>
      <p:cxnSp>
        <p:nvCxnSpPr>
          <p:cNvPr id="357" name="Google Shape;357;p40"/>
          <p:cNvCxnSpPr>
            <a:stCxn id="355" idx="2"/>
            <a:endCxn id="356" idx="1"/>
          </p:cNvCxnSpPr>
          <p:nvPr/>
        </p:nvCxnSpPr>
        <p:spPr>
          <a:xfrm rot="-5400000" flipH="1">
            <a:off x="3815650" y="2625375"/>
            <a:ext cx="362400" cy="369000"/>
          </a:xfrm>
          <a:prstGeom prst="bentConnector2">
            <a:avLst/>
          </a:prstGeom>
          <a:noFill/>
          <a:ln w="9525" cap="flat" cmpd="sng">
            <a:solidFill>
              <a:schemeClr val="dk2"/>
            </a:solidFill>
            <a:prstDash val="solid"/>
            <a:round/>
            <a:headEnd type="none" w="med" len="med"/>
            <a:tailEnd type="triangle" w="med" len="med"/>
          </a:ln>
        </p:spPr>
      </p:cxnSp>
      <p:sp>
        <p:nvSpPr>
          <p:cNvPr id="358" name="Google Shape;358;p40"/>
          <p:cNvSpPr/>
          <p:nvPr/>
        </p:nvSpPr>
        <p:spPr>
          <a:xfrm>
            <a:off x="4181200" y="3477075"/>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B: Simulation</a:t>
            </a:r>
            <a:endParaRPr/>
          </a:p>
        </p:txBody>
      </p:sp>
      <p:cxnSp>
        <p:nvCxnSpPr>
          <p:cNvPr id="359" name="Google Shape;359;p40"/>
          <p:cNvCxnSpPr>
            <a:stCxn id="356" idx="2"/>
            <a:endCxn id="358" idx="0"/>
          </p:cNvCxnSpPr>
          <p:nvPr/>
        </p:nvCxnSpPr>
        <p:spPr>
          <a:xfrm rot="-5400000" flipH="1">
            <a:off x="5243650" y="3353000"/>
            <a:ext cx="247800" cy="600"/>
          </a:xfrm>
          <a:prstGeom prst="bentConnector3">
            <a:avLst>
              <a:gd name="adj1" fmla="val 49975"/>
            </a:avLst>
          </a:prstGeom>
          <a:noFill/>
          <a:ln w="9525" cap="flat" cmpd="sng">
            <a:solidFill>
              <a:schemeClr val="dk2"/>
            </a:solidFill>
            <a:prstDash val="solid"/>
            <a:round/>
            <a:headEnd type="none" w="med" len="med"/>
            <a:tailEnd type="triangle" w="med" len="med"/>
          </a:ln>
        </p:spPr>
      </p:cxnSp>
      <p:sp>
        <p:nvSpPr>
          <p:cNvPr id="360" name="Google Shape;360;p40"/>
          <p:cNvSpPr/>
          <p:nvPr/>
        </p:nvSpPr>
        <p:spPr>
          <a:xfrm>
            <a:off x="3135818" y="2536992"/>
            <a:ext cx="83100" cy="83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2885800" y="215227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1</a:t>
            </a:r>
            <a:endParaRPr/>
          </a:p>
        </p:txBody>
      </p:sp>
      <p:sp>
        <p:nvSpPr>
          <p:cNvPr id="361" name="Google Shape;361;p40"/>
          <p:cNvSpPr/>
          <p:nvPr/>
        </p:nvSpPr>
        <p:spPr>
          <a:xfrm>
            <a:off x="2950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Git repository:</a:t>
            </a:r>
            <a:endParaRPr/>
          </a:p>
          <a:p>
            <a:pPr marL="0" lvl="0" indent="0" algn="ctr" rtl="0">
              <a:spcBef>
                <a:spcPts val="0"/>
              </a:spcBef>
              <a:spcAft>
                <a:spcPts val="0"/>
              </a:spcAft>
              <a:buNone/>
            </a:pPr>
            <a:r>
              <a:rPr lang="en-US"/>
              <a:t>CS206</a:t>
            </a:r>
            <a:endParaRPr/>
          </a:p>
        </p:txBody>
      </p:sp>
      <p:sp>
        <p:nvSpPr>
          <p:cNvPr id="362" name="Google Shape;362;p40"/>
          <p:cNvSpPr/>
          <p:nvPr/>
        </p:nvSpPr>
        <p:spPr>
          <a:xfrm>
            <a:off x="295000" y="3477075"/>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branch:</a:t>
            </a:r>
            <a:endParaRPr/>
          </a:p>
          <a:p>
            <a:pPr marL="0" lvl="0" indent="0" algn="ctr" rtl="0">
              <a:spcBef>
                <a:spcPts val="0"/>
              </a:spcBef>
              <a:spcAft>
                <a:spcPts val="0"/>
              </a:spcAft>
              <a:buNone/>
            </a:pPr>
            <a:r>
              <a:rPr lang="en-US"/>
              <a:t>Simulation</a:t>
            </a:r>
            <a:endParaRPr/>
          </a:p>
        </p:txBody>
      </p:sp>
      <p:cxnSp>
        <p:nvCxnSpPr>
          <p:cNvPr id="363" name="Google Shape;363;p40"/>
          <p:cNvCxnSpPr>
            <a:endCxn id="362" idx="0"/>
          </p:cNvCxnSpPr>
          <p:nvPr/>
        </p:nvCxnSpPr>
        <p:spPr>
          <a:xfrm>
            <a:off x="1481050" y="3229275"/>
            <a:ext cx="0" cy="24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1"/>
          <p:cNvSpPr/>
          <p:nvPr/>
        </p:nvSpPr>
        <p:spPr>
          <a:xfrm>
            <a:off x="152400" y="457200"/>
            <a:ext cx="8839200" cy="369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800">
                <a:solidFill>
                  <a:schemeClr val="dk1"/>
                </a:solidFill>
                <a:latin typeface="Arial"/>
                <a:ea typeface="Arial"/>
                <a:cs typeface="Arial"/>
                <a:sym typeface="Arial"/>
              </a:rPr>
              <a:t>Weeks 1 to 10: Complete 10 cumulative programming assignments:</a:t>
            </a:r>
            <a:endParaRPr sz="1800">
              <a:solidFill>
                <a:schemeClr val="dk1"/>
              </a:solidFill>
              <a:latin typeface="Arial"/>
              <a:ea typeface="Arial"/>
              <a:cs typeface="Arial"/>
              <a:sym typeface="Arial"/>
            </a:endParaRPr>
          </a:p>
        </p:txBody>
      </p:sp>
      <p:grpSp>
        <p:nvGrpSpPr>
          <p:cNvPr id="370" name="Google Shape;370;p41"/>
          <p:cNvGrpSpPr/>
          <p:nvPr/>
        </p:nvGrpSpPr>
        <p:grpSpPr>
          <a:xfrm>
            <a:off x="0" y="0"/>
            <a:ext cx="9105900" cy="476250"/>
            <a:chOff x="0" y="0"/>
            <a:chExt cx="5736" cy="300"/>
          </a:xfrm>
        </p:grpSpPr>
        <p:sp>
          <p:nvSpPr>
            <p:cNvPr id="371" name="Google Shape;371;p41"/>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372" name="Google Shape;372;p41"/>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373" name="Google Shape;373;p41"/>
          <p:cNvSpPr/>
          <p:nvPr/>
        </p:nvSpPr>
        <p:spPr>
          <a:xfrm>
            <a:off x="308850" y="95082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Blackboard</a:t>
            </a:r>
            <a:endParaRPr/>
          </a:p>
        </p:txBody>
      </p:sp>
      <p:sp>
        <p:nvSpPr>
          <p:cNvPr id="374" name="Google Shape;374;p41"/>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
        <p:nvSpPr>
          <p:cNvPr id="375" name="Google Shape;375;p41"/>
          <p:cNvSpPr/>
          <p:nvPr/>
        </p:nvSpPr>
        <p:spPr>
          <a:xfrm>
            <a:off x="1618125" y="1551550"/>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Assignments</a:t>
            </a:r>
            <a:endParaRPr/>
          </a:p>
        </p:txBody>
      </p:sp>
      <p:cxnSp>
        <p:nvCxnSpPr>
          <p:cNvPr id="376" name="Google Shape;376;p41"/>
          <p:cNvCxnSpPr>
            <a:stCxn id="373" idx="2"/>
            <a:endCxn id="375" idx="1"/>
          </p:cNvCxnSpPr>
          <p:nvPr/>
        </p:nvCxnSpPr>
        <p:spPr>
          <a:xfrm rot="-5400000" flipH="1">
            <a:off x="1245600" y="1417025"/>
            <a:ext cx="362400" cy="382800"/>
          </a:xfrm>
          <a:prstGeom prst="bentConnector2">
            <a:avLst/>
          </a:prstGeom>
          <a:noFill/>
          <a:ln w="9525" cap="flat" cmpd="sng">
            <a:solidFill>
              <a:schemeClr val="dk2"/>
            </a:solidFill>
            <a:prstDash val="solid"/>
            <a:round/>
            <a:headEnd type="none" w="med" len="med"/>
            <a:tailEnd type="triangle" w="med" len="med"/>
          </a:ln>
        </p:spPr>
      </p:cxnSp>
      <p:cxnSp>
        <p:nvCxnSpPr>
          <p:cNvPr id="377" name="Google Shape;377;p41"/>
          <p:cNvCxnSpPr>
            <a:stCxn id="375" idx="2"/>
            <a:endCxn id="378" idx="1"/>
          </p:cNvCxnSpPr>
          <p:nvPr/>
        </p:nvCxnSpPr>
        <p:spPr>
          <a:xfrm rot="-5400000" flipH="1">
            <a:off x="2534025" y="2038600"/>
            <a:ext cx="362400" cy="341100"/>
          </a:xfrm>
          <a:prstGeom prst="bentConnector2">
            <a:avLst/>
          </a:prstGeom>
          <a:noFill/>
          <a:ln w="9525" cap="flat" cmpd="sng">
            <a:solidFill>
              <a:schemeClr val="dk2"/>
            </a:solidFill>
            <a:prstDash val="solid"/>
            <a:round/>
            <a:headEnd type="none" w="med" len="med"/>
            <a:tailEnd type="triangle" w="med" len="med"/>
          </a:ln>
        </p:spPr>
      </p:cxnSp>
      <p:sp>
        <p:nvSpPr>
          <p:cNvPr id="379" name="Google Shape;379;p41"/>
          <p:cNvSpPr/>
          <p:nvPr/>
        </p:nvSpPr>
        <p:spPr>
          <a:xfrm>
            <a:off x="41812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A: Installation</a:t>
            </a:r>
            <a:endParaRPr/>
          </a:p>
        </p:txBody>
      </p:sp>
      <p:cxnSp>
        <p:nvCxnSpPr>
          <p:cNvPr id="380" name="Google Shape;380;p41"/>
          <p:cNvCxnSpPr>
            <a:stCxn id="378" idx="2"/>
            <a:endCxn id="379" idx="1"/>
          </p:cNvCxnSpPr>
          <p:nvPr/>
        </p:nvCxnSpPr>
        <p:spPr>
          <a:xfrm rot="-5400000" flipH="1">
            <a:off x="3815650" y="2625375"/>
            <a:ext cx="362400" cy="369000"/>
          </a:xfrm>
          <a:prstGeom prst="bentConnector2">
            <a:avLst/>
          </a:prstGeom>
          <a:noFill/>
          <a:ln w="9525" cap="flat" cmpd="sng">
            <a:solidFill>
              <a:schemeClr val="dk2"/>
            </a:solidFill>
            <a:prstDash val="solid"/>
            <a:round/>
            <a:headEnd type="none" w="med" len="med"/>
            <a:tailEnd type="triangle" w="med" len="med"/>
          </a:ln>
        </p:spPr>
      </p:cxnSp>
      <p:sp>
        <p:nvSpPr>
          <p:cNvPr id="381" name="Google Shape;381;p41"/>
          <p:cNvSpPr/>
          <p:nvPr/>
        </p:nvSpPr>
        <p:spPr>
          <a:xfrm>
            <a:off x="4181200" y="3477075"/>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B: Simulation</a:t>
            </a:r>
            <a:endParaRPr/>
          </a:p>
        </p:txBody>
      </p:sp>
      <p:sp>
        <p:nvSpPr>
          <p:cNvPr id="382" name="Google Shape;382;p41"/>
          <p:cNvSpPr/>
          <p:nvPr/>
        </p:nvSpPr>
        <p:spPr>
          <a:xfrm>
            <a:off x="6797850" y="3477075"/>
            <a:ext cx="20082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YouTube upload B</a:t>
            </a:r>
            <a:endParaRPr/>
          </a:p>
        </p:txBody>
      </p:sp>
      <p:cxnSp>
        <p:nvCxnSpPr>
          <p:cNvPr id="383" name="Google Shape;383;p41"/>
          <p:cNvCxnSpPr>
            <a:stCxn id="379" idx="2"/>
            <a:endCxn id="381" idx="0"/>
          </p:cNvCxnSpPr>
          <p:nvPr/>
        </p:nvCxnSpPr>
        <p:spPr>
          <a:xfrm rot="-5400000" flipH="1">
            <a:off x="5243650" y="3353000"/>
            <a:ext cx="247800" cy="600"/>
          </a:xfrm>
          <a:prstGeom prst="bentConnector3">
            <a:avLst>
              <a:gd name="adj1" fmla="val 49975"/>
            </a:avLst>
          </a:prstGeom>
          <a:noFill/>
          <a:ln w="9525" cap="flat" cmpd="sng">
            <a:solidFill>
              <a:schemeClr val="dk2"/>
            </a:solidFill>
            <a:prstDash val="solid"/>
            <a:round/>
            <a:headEnd type="none" w="med" len="med"/>
            <a:tailEnd type="triangle" w="med" len="med"/>
          </a:ln>
        </p:spPr>
      </p:cxnSp>
      <p:cxnSp>
        <p:nvCxnSpPr>
          <p:cNvPr id="384" name="Google Shape;384;p41"/>
          <p:cNvCxnSpPr>
            <a:stCxn id="381" idx="3"/>
            <a:endCxn id="382" idx="1"/>
          </p:cNvCxnSpPr>
          <p:nvPr/>
        </p:nvCxnSpPr>
        <p:spPr>
          <a:xfrm>
            <a:off x="6553300" y="3715275"/>
            <a:ext cx="244500" cy="600"/>
          </a:xfrm>
          <a:prstGeom prst="bentConnector3">
            <a:avLst>
              <a:gd name="adj1" fmla="val 50010"/>
            </a:avLst>
          </a:prstGeom>
          <a:noFill/>
          <a:ln w="9525" cap="flat" cmpd="sng">
            <a:solidFill>
              <a:schemeClr val="dk2"/>
            </a:solidFill>
            <a:prstDash val="solid"/>
            <a:round/>
            <a:headEnd type="none" w="med" len="med"/>
            <a:tailEnd type="triangle" w="med" len="med"/>
          </a:ln>
        </p:spPr>
      </p:cxnSp>
      <p:sp>
        <p:nvSpPr>
          <p:cNvPr id="385" name="Google Shape;385;p41"/>
          <p:cNvSpPr/>
          <p:nvPr/>
        </p:nvSpPr>
        <p:spPr>
          <a:xfrm>
            <a:off x="3135818" y="2536992"/>
            <a:ext cx="83100" cy="83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2885800" y="215227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1</a:t>
            </a:r>
            <a:endParaRPr/>
          </a:p>
        </p:txBody>
      </p:sp>
      <p:sp>
        <p:nvSpPr>
          <p:cNvPr id="386" name="Google Shape;386;p41"/>
          <p:cNvSpPr/>
          <p:nvPr/>
        </p:nvSpPr>
        <p:spPr>
          <a:xfrm>
            <a:off x="2950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Git repository:</a:t>
            </a:r>
            <a:endParaRPr/>
          </a:p>
          <a:p>
            <a:pPr marL="0" lvl="0" indent="0" algn="ctr" rtl="0">
              <a:spcBef>
                <a:spcPts val="0"/>
              </a:spcBef>
              <a:spcAft>
                <a:spcPts val="0"/>
              </a:spcAft>
              <a:buNone/>
            </a:pPr>
            <a:r>
              <a:rPr lang="en-US"/>
              <a:t>CS206</a:t>
            </a:r>
            <a:endParaRPr/>
          </a:p>
        </p:txBody>
      </p:sp>
      <p:sp>
        <p:nvSpPr>
          <p:cNvPr id="387" name="Google Shape;387;p41"/>
          <p:cNvSpPr/>
          <p:nvPr/>
        </p:nvSpPr>
        <p:spPr>
          <a:xfrm>
            <a:off x="295000" y="3477075"/>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branch:</a:t>
            </a:r>
            <a:endParaRPr/>
          </a:p>
          <a:p>
            <a:pPr marL="0" lvl="0" indent="0" algn="ctr" rtl="0">
              <a:spcBef>
                <a:spcPts val="0"/>
              </a:spcBef>
              <a:spcAft>
                <a:spcPts val="0"/>
              </a:spcAft>
              <a:buNone/>
            </a:pPr>
            <a:r>
              <a:rPr lang="en-US"/>
              <a:t>Simulation</a:t>
            </a:r>
            <a:endParaRPr/>
          </a:p>
        </p:txBody>
      </p:sp>
      <p:cxnSp>
        <p:nvCxnSpPr>
          <p:cNvPr id="388" name="Google Shape;388;p41"/>
          <p:cNvCxnSpPr>
            <a:endCxn id="387" idx="0"/>
          </p:cNvCxnSpPr>
          <p:nvPr/>
        </p:nvCxnSpPr>
        <p:spPr>
          <a:xfrm>
            <a:off x="1481050" y="3229275"/>
            <a:ext cx="0" cy="24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p:nvPr/>
        </p:nvSpPr>
        <p:spPr>
          <a:xfrm>
            <a:off x="152400" y="457200"/>
            <a:ext cx="8839200" cy="369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800">
                <a:solidFill>
                  <a:schemeClr val="dk1"/>
                </a:solidFill>
                <a:latin typeface="Arial"/>
                <a:ea typeface="Arial"/>
                <a:cs typeface="Arial"/>
                <a:sym typeface="Arial"/>
              </a:rPr>
              <a:t>Weeks 1 to 10: Complete 10 cumulative programming assignments:</a:t>
            </a:r>
            <a:endParaRPr sz="1800">
              <a:solidFill>
                <a:schemeClr val="dk1"/>
              </a:solidFill>
              <a:latin typeface="Arial"/>
              <a:ea typeface="Arial"/>
              <a:cs typeface="Arial"/>
              <a:sym typeface="Arial"/>
            </a:endParaRPr>
          </a:p>
        </p:txBody>
      </p:sp>
      <p:grpSp>
        <p:nvGrpSpPr>
          <p:cNvPr id="395" name="Google Shape;395;p42"/>
          <p:cNvGrpSpPr/>
          <p:nvPr/>
        </p:nvGrpSpPr>
        <p:grpSpPr>
          <a:xfrm>
            <a:off x="0" y="0"/>
            <a:ext cx="9105900" cy="476250"/>
            <a:chOff x="0" y="0"/>
            <a:chExt cx="5736" cy="300"/>
          </a:xfrm>
        </p:grpSpPr>
        <p:sp>
          <p:nvSpPr>
            <p:cNvPr id="396" name="Google Shape;396;p42"/>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397" name="Google Shape;397;p42"/>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398" name="Google Shape;398;p42"/>
          <p:cNvSpPr/>
          <p:nvPr/>
        </p:nvSpPr>
        <p:spPr>
          <a:xfrm>
            <a:off x="308850" y="95082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Blackboard</a:t>
            </a:r>
            <a:endParaRPr/>
          </a:p>
        </p:txBody>
      </p:sp>
      <p:sp>
        <p:nvSpPr>
          <p:cNvPr id="399" name="Google Shape;399;p42"/>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
        <p:nvSpPr>
          <p:cNvPr id="400" name="Google Shape;400;p42"/>
          <p:cNvSpPr/>
          <p:nvPr/>
        </p:nvSpPr>
        <p:spPr>
          <a:xfrm>
            <a:off x="1618125" y="1551550"/>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Assignments</a:t>
            </a:r>
            <a:endParaRPr/>
          </a:p>
        </p:txBody>
      </p:sp>
      <p:cxnSp>
        <p:nvCxnSpPr>
          <p:cNvPr id="401" name="Google Shape;401;p42"/>
          <p:cNvCxnSpPr>
            <a:stCxn id="398" idx="2"/>
            <a:endCxn id="400" idx="1"/>
          </p:cNvCxnSpPr>
          <p:nvPr/>
        </p:nvCxnSpPr>
        <p:spPr>
          <a:xfrm rot="-5400000" flipH="1">
            <a:off x="1245600" y="1417025"/>
            <a:ext cx="362400" cy="382800"/>
          </a:xfrm>
          <a:prstGeom prst="bentConnector2">
            <a:avLst/>
          </a:prstGeom>
          <a:noFill/>
          <a:ln w="9525" cap="flat" cmpd="sng">
            <a:solidFill>
              <a:schemeClr val="dk2"/>
            </a:solidFill>
            <a:prstDash val="solid"/>
            <a:round/>
            <a:headEnd type="none" w="med" len="med"/>
            <a:tailEnd type="triangle" w="med" len="med"/>
          </a:ln>
        </p:spPr>
      </p:cxnSp>
      <p:cxnSp>
        <p:nvCxnSpPr>
          <p:cNvPr id="402" name="Google Shape;402;p42"/>
          <p:cNvCxnSpPr>
            <a:stCxn id="400" idx="2"/>
            <a:endCxn id="403" idx="1"/>
          </p:cNvCxnSpPr>
          <p:nvPr/>
        </p:nvCxnSpPr>
        <p:spPr>
          <a:xfrm rot="-5400000" flipH="1">
            <a:off x="2534025" y="2038600"/>
            <a:ext cx="362400" cy="341100"/>
          </a:xfrm>
          <a:prstGeom prst="bentConnector2">
            <a:avLst/>
          </a:prstGeom>
          <a:noFill/>
          <a:ln w="9525" cap="flat" cmpd="sng">
            <a:solidFill>
              <a:schemeClr val="dk2"/>
            </a:solidFill>
            <a:prstDash val="solid"/>
            <a:round/>
            <a:headEnd type="none" w="med" len="med"/>
            <a:tailEnd type="triangle" w="med" len="med"/>
          </a:ln>
        </p:spPr>
      </p:cxnSp>
      <p:sp>
        <p:nvSpPr>
          <p:cNvPr id="404" name="Google Shape;404;p42"/>
          <p:cNvSpPr/>
          <p:nvPr/>
        </p:nvSpPr>
        <p:spPr>
          <a:xfrm>
            <a:off x="41812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A: Installation</a:t>
            </a:r>
            <a:endParaRPr/>
          </a:p>
        </p:txBody>
      </p:sp>
      <p:cxnSp>
        <p:nvCxnSpPr>
          <p:cNvPr id="405" name="Google Shape;405;p42"/>
          <p:cNvCxnSpPr>
            <a:stCxn id="403" idx="2"/>
            <a:endCxn id="404" idx="1"/>
          </p:cNvCxnSpPr>
          <p:nvPr/>
        </p:nvCxnSpPr>
        <p:spPr>
          <a:xfrm rot="-5400000" flipH="1">
            <a:off x="3815650" y="2625375"/>
            <a:ext cx="362400" cy="369000"/>
          </a:xfrm>
          <a:prstGeom prst="bentConnector2">
            <a:avLst/>
          </a:prstGeom>
          <a:noFill/>
          <a:ln w="9525" cap="flat" cmpd="sng">
            <a:solidFill>
              <a:schemeClr val="dk2"/>
            </a:solidFill>
            <a:prstDash val="solid"/>
            <a:round/>
            <a:headEnd type="none" w="med" len="med"/>
            <a:tailEnd type="triangle" w="med" len="med"/>
          </a:ln>
        </p:spPr>
      </p:cxnSp>
      <p:sp>
        <p:nvSpPr>
          <p:cNvPr id="406" name="Google Shape;406;p42"/>
          <p:cNvSpPr/>
          <p:nvPr/>
        </p:nvSpPr>
        <p:spPr>
          <a:xfrm>
            <a:off x="4181200" y="3477075"/>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B: Simulation</a:t>
            </a:r>
            <a:endParaRPr/>
          </a:p>
        </p:txBody>
      </p:sp>
      <p:sp>
        <p:nvSpPr>
          <p:cNvPr id="407" name="Google Shape;407;p42"/>
          <p:cNvSpPr/>
          <p:nvPr/>
        </p:nvSpPr>
        <p:spPr>
          <a:xfrm>
            <a:off x="6797850" y="3477075"/>
            <a:ext cx="20082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YouTube upload B</a:t>
            </a:r>
            <a:endParaRPr/>
          </a:p>
        </p:txBody>
      </p:sp>
      <p:sp>
        <p:nvSpPr>
          <p:cNvPr id="408" name="Google Shape;408;p42"/>
          <p:cNvSpPr/>
          <p:nvPr/>
        </p:nvSpPr>
        <p:spPr>
          <a:xfrm>
            <a:off x="4181350" y="4162150"/>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 submission B</a:t>
            </a:r>
            <a:endParaRPr/>
          </a:p>
        </p:txBody>
      </p:sp>
      <p:cxnSp>
        <p:nvCxnSpPr>
          <p:cNvPr id="409" name="Google Shape;409;p42"/>
          <p:cNvCxnSpPr>
            <a:stCxn id="404" idx="2"/>
            <a:endCxn id="406" idx="0"/>
          </p:cNvCxnSpPr>
          <p:nvPr/>
        </p:nvCxnSpPr>
        <p:spPr>
          <a:xfrm rot="-5400000" flipH="1">
            <a:off x="5243650" y="3353000"/>
            <a:ext cx="247800" cy="600"/>
          </a:xfrm>
          <a:prstGeom prst="bentConnector3">
            <a:avLst>
              <a:gd name="adj1" fmla="val 49975"/>
            </a:avLst>
          </a:prstGeom>
          <a:noFill/>
          <a:ln w="9525" cap="flat" cmpd="sng">
            <a:solidFill>
              <a:schemeClr val="dk2"/>
            </a:solidFill>
            <a:prstDash val="solid"/>
            <a:round/>
            <a:headEnd type="none" w="med" len="med"/>
            <a:tailEnd type="triangle" w="med" len="med"/>
          </a:ln>
        </p:spPr>
      </p:cxnSp>
      <p:cxnSp>
        <p:nvCxnSpPr>
          <p:cNvPr id="410" name="Google Shape;410;p42"/>
          <p:cNvCxnSpPr>
            <a:stCxn id="406" idx="3"/>
            <a:endCxn id="407" idx="1"/>
          </p:cNvCxnSpPr>
          <p:nvPr/>
        </p:nvCxnSpPr>
        <p:spPr>
          <a:xfrm>
            <a:off x="6553300" y="3715275"/>
            <a:ext cx="244500" cy="600"/>
          </a:xfrm>
          <a:prstGeom prst="bentConnector3">
            <a:avLst>
              <a:gd name="adj1" fmla="val 50010"/>
            </a:avLst>
          </a:prstGeom>
          <a:noFill/>
          <a:ln w="9525" cap="flat" cmpd="sng">
            <a:solidFill>
              <a:schemeClr val="dk2"/>
            </a:solidFill>
            <a:prstDash val="solid"/>
            <a:round/>
            <a:headEnd type="none" w="med" len="med"/>
            <a:tailEnd type="triangle" w="med" len="med"/>
          </a:ln>
        </p:spPr>
      </p:cxnSp>
      <p:cxnSp>
        <p:nvCxnSpPr>
          <p:cNvPr id="411" name="Google Shape;411;p42"/>
          <p:cNvCxnSpPr>
            <a:stCxn id="407" idx="2"/>
            <a:endCxn id="408" idx="3"/>
          </p:cNvCxnSpPr>
          <p:nvPr/>
        </p:nvCxnSpPr>
        <p:spPr>
          <a:xfrm rot="5400000">
            <a:off x="6954150" y="3552675"/>
            <a:ext cx="447000" cy="1248600"/>
          </a:xfrm>
          <a:prstGeom prst="bentConnector2">
            <a:avLst/>
          </a:prstGeom>
          <a:noFill/>
          <a:ln w="9525" cap="flat" cmpd="sng">
            <a:solidFill>
              <a:schemeClr val="dk2"/>
            </a:solidFill>
            <a:prstDash val="solid"/>
            <a:round/>
            <a:headEnd type="none" w="med" len="med"/>
            <a:tailEnd type="triangle" w="med" len="med"/>
          </a:ln>
        </p:spPr>
      </p:cxnSp>
      <p:sp>
        <p:nvSpPr>
          <p:cNvPr id="412" name="Google Shape;412;p42"/>
          <p:cNvSpPr/>
          <p:nvPr/>
        </p:nvSpPr>
        <p:spPr>
          <a:xfrm>
            <a:off x="3135818" y="2536992"/>
            <a:ext cx="83100" cy="83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 name="Google Shape;413;p42"/>
          <p:cNvCxnSpPr>
            <a:stCxn id="408" idx="1"/>
            <a:endCxn id="412" idx="5"/>
          </p:cNvCxnSpPr>
          <p:nvPr/>
        </p:nvCxnSpPr>
        <p:spPr>
          <a:xfrm rot="10800000">
            <a:off x="3206650" y="2607850"/>
            <a:ext cx="974700" cy="1792500"/>
          </a:xfrm>
          <a:prstGeom prst="bentConnector2">
            <a:avLst/>
          </a:prstGeom>
          <a:noFill/>
          <a:ln w="9525" cap="flat" cmpd="sng">
            <a:solidFill>
              <a:schemeClr val="dk2"/>
            </a:solidFill>
            <a:prstDash val="solid"/>
            <a:round/>
            <a:headEnd type="none" w="med" len="med"/>
            <a:tailEnd type="triangle" w="med" len="med"/>
          </a:ln>
        </p:spPr>
      </p:cxnSp>
      <p:sp>
        <p:nvSpPr>
          <p:cNvPr id="403" name="Google Shape;403;p42"/>
          <p:cNvSpPr/>
          <p:nvPr/>
        </p:nvSpPr>
        <p:spPr>
          <a:xfrm>
            <a:off x="2885800" y="215227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1</a:t>
            </a:r>
            <a:endParaRPr/>
          </a:p>
        </p:txBody>
      </p:sp>
      <p:sp>
        <p:nvSpPr>
          <p:cNvPr id="414" name="Google Shape;414;p42"/>
          <p:cNvSpPr/>
          <p:nvPr/>
        </p:nvSpPr>
        <p:spPr>
          <a:xfrm>
            <a:off x="2950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Git repository:</a:t>
            </a:r>
            <a:endParaRPr/>
          </a:p>
          <a:p>
            <a:pPr marL="0" lvl="0" indent="0" algn="ctr" rtl="0">
              <a:spcBef>
                <a:spcPts val="0"/>
              </a:spcBef>
              <a:spcAft>
                <a:spcPts val="0"/>
              </a:spcAft>
              <a:buNone/>
            </a:pPr>
            <a:r>
              <a:rPr lang="en-US"/>
              <a:t>CS206</a:t>
            </a:r>
            <a:endParaRPr/>
          </a:p>
        </p:txBody>
      </p:sp>
      <p:sp>
        <p:nvSpPr>
          <p:cNvPr id="415" name="Google Shape;415;p42"/>
          <p:cNvSpPr/>
          <p:nvPr/>
        </p:nvSpPr>
        <p:spPr>
          <a:xfrm>
            <a:off x="295000" y="3477075"/>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branch:</a:t>
            </a:r>
            <a:endParaRPr/>
          </a:p>
          <a:p>
            <a:pPr marL="0" lvl="0" indent="0" algn="ctr" rtl="0">
              <a:spcBef>
                <a:spcPts val="0"/>
              </a:spcBef>
              <a:spcAft>
                <a:spcPts val="0"/>
              </a:spcAft>
              <a:buNone/>
            </a:pPr>
            <a:r>
              <a:rPr lang="en-US"/>
              <a:t>Simulation</a:t>
            </a:r>
            <a:endParaRPr/>
          </a:p>
        </p:txBody>
      </p:sp>
      <p:cxnSp>
        <p:nvCxnSpPr>
          <p:cNvPr id="416" name="Google Shape;416;p42"/>
          <p:cNvCxnSpPr>
            <a:endCxn id="415" idx="0"/>
          </p:cNvCxnSpPr>
          <p:nvPr/>
        </p:nvCxnSpPr>
        <p:spPr>
          <a:xfrm>
            <a:off x="1481050" y="3229275"/>
            <a:ext cx="0" cy="247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3"/>
          <p:cNvSpPr/>
          <p:nvPr/>
        </p:nvSpPr>
        <p:spPr>
          <a:xfrm>
            <a:off x="152400" y="457200"/>
            <a:ext cx="8839200" cy="369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800">
                <a:solidFill>
                  <a:schemeClr val="dk1"/>
                </a:solidFill>
                <a:latin typeface="Arial"/>
                <a:ea typeface="Arial"/>
                <a:cs typeface="Arial"/>
                <a:sym typeface="Arial"/>
              </a:rPr>
              <a:t>Weeks 1 to 10: Complete 10 cumulative programming assignments:</a:t>
            </a:r>
            <a:endParaRPr sz="1800">
              <a:solidFill>
                <a:schemeClr val="dk1"/>
              </a:solidFill>
              <a:latin typeface="Arial"/>
              <a:ea typeface="Arial"/>
              <a:cs typeface="Arial"/>
              <a:sym typeface="Arial"/>
            </a:endParaRPr>
          </a:p>
        </p:txBody>
      </p:sp>
      <p:grpSp>
        <p:nvGrpSpPr>
          <p:cNvPr id="423" name="Google Shape;423;p43"/>
          <p:cNvGrpSpPr/>
          <p:nvPr/>
        </p:nvGrpSpPr>
        <p:grpSpPr>
          <a:xfrm>
            <a:off x="0" y="0"/>
            <a:ext cx="9105900" cy="476250"/>
            <a:chOff x="0" y="0"/>
            <a:chExt cx="5736" cy="300"/>
          </a:xfrm>
        </p:grpSpPr>
        <p:sp>
          <p:nvSpPr>
            <p:cNvPr id="424" name="Google Shape;424;p43"/>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425" name="Google Shape;425;p43"/>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426" name="Google Shape;426;p43"/>
          <p:cNvSpPr/>
          <p:nvPr/>
        </p:nvSpPr>
        <p:spPr>
          <a:xfrm>
            <a:off x="308850" y="95082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Blackboard</a:t>
            </a:r>
            <a:endParaRPr/>
          </a:p>
        </p:txBody>
      </p:sp>
      <p:sp>
        <p:nvSpPr>
          <p:cNvPr id="427" name="Google Shape;427;p43"/>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
        <p:nvSpPr>
          <p:cNvPr id="428" name="Google Shape;428;p43"/>
          <p:cNvSpPr/>
          <p:nvPr/>
        </p:nvSpPr>
        <p:spPr>
          <a:xfrm>
            <a:off x="1618125" y="1551550"/>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Assignments</a:t>
            </a:r>
            <a:endParaRPr/>
          </a:p>
        </p:txBody>
      </p:sp>
      <p:cxnSp>
        <p:nvCxnSpPr>
          <p:cNvPr id="429" name="Google Shape;429;p43"/>
          <p:cNvCxnSpPr>
            <a:stCxn id="426" idx="2"/>
            <a:endCxn id="428" idx="1"/>
          </p:cNvCxnSpPr>
          <p:nvPr/>
        </p:nvCxnSpPr>
        <p:spPr>
          <a:xfrm rot="-5400000" flipH="1">
            <a:off x="1245600" y="1417025"/>
            <a:ext cx="362400" cy="382800"/>
          </a:xfrm>
          <a:prstGeom prst="bentConnector2">
            <a:avLst/>
          </a:prstGeom>
          <a:noFill/>
          <a:ln w="9525" cap="flat" cmpd="sng">
            <a:solidFill>
              <a:schemeClr val="dk2"/>
            </a:solidFill>
            <a:prstDash val="solid"/>
            <a:round/>
            <a:headEnd type="none" w="med" len="med"/>
            <a:tailEnd type="triangle" w="med" len="med"/>
          </a:ln>
        </p:spPr>
      </p:cxnSp>
      <p:cxnSp>
        <p:nvCxnSpPr>
          <p:cNvPr id="430" name="Google Shape;430;p43"/>
          <p:cNvCxnSpPr>
            <a:stCxn id="428" idx="2"/>
            <a:endCxn id="431" idx="1"/>
          </p:cNvCxnSpPr>
          <p:nvPr/>
        </p:nvCxnSpPr>
        <p:spPr>
          <a:xfrm rot="-5400000" flipH="1">
            <a:off x="2534025" y="2038600"/>
            <a:ext cx="362400" cy="341100"/>
          </a:xfrm>
          <a:prstGeom prst="bentConnector2">
            <a:avLst/>
          </a:prstGeom>
          <a:noFill/>
          <a:ln w="9525" cap="flat" cmpd="sng">
            <a:solidFill>
              <a:schemeClr val="dk2"/>
            </a:solidFill>
            <a:prstDash val="solid"/>
            <a:round/>
            <a:headEnd type="none" w="med" len="med"/>
            <a:tailEnd type="triangle" w="med" len="med"/>
          </a:ln>
        </p:spPr>
      </p:cxnSp>
      <p:sp>
        <p:nvSpPr>
          <p:cNvPr id="432" name="Google Shape;432;p43"/>
          <p:cNvSpPr/>
          <p:nvPr/>
        </p:nvSpPr>
        <p:spPr>
          <a:xfrm>
            <a:off x="41812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A: Installation</a:t>
            </a:r>
            <a:endParaRPr/>
          </a:p>
        </p:txBody>
      </p:sp>
      <p:cxnSp>
        <p:nvCxnSpPr>
          <p:cNvPr id="433" name="Google Shape;433;p43"/>
          <p:cNvCxnSpPr>
            <a:stCxn id="431" idx="2"/>
            <a:endCxn id="432" idx="1"/>
          </p:cNvCxnSpPr>
          <p:nvPr/>
        </p:nvCxnSpPr>
        <p:spPr>
          <a:xfrm rot="-5400000" flipH="1">
            <a:off x="3815650" y="2625375"/>
            <a:ext cx="362400" cy="369000"/>
          </a:xfrm>
          <a:prstGeom prst="bentConnector2">
            <a:avLst/>
          </a:prstGeom>
          <a:noFill/>
          <a:ln w="9525" cap="flat" cmpd="sng">
            <a:solidFill>
              <a:schemeClr val="dk2"/>
            </a:solidFill>
            <a:prstDash val="solid"/>
            <a:round/>
            <a:headEnd type="none" w="med" len="med"/>
            <a:tailEnd type="triangle" w="med" len="med"/>
          </a:ln>
        </p:spPr>
      </p:cxnSp>
      <p:sp>
        <p:nvSpPr>
          <p:cNvPr id="434" name="Google Shape;434;p43"/>
          <p:cNvSpPr/>
          <p:nvPr/>
        </p:nvSpPr>
        <p:spPr>
          <a:xfrm>
            <a:off x="4181200" y="3477075"/>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B: Simulation</a:t>
            </a:r>
            <a:endParaRPr/>
          </a:p>
        </p:txBody>
      </p:sp>
      <p:sp>
        <p:nvSpPr>
          <p:cNvPr id="435" name="Google Shape;435;p43"/>
          <p:cNvSpPr/>
          <p:nvPr/>
        </p:nvSpPr>
        <p:spPr>
          <a:xfrm>
            <a:off x="6797850" y="3477075"/>
            <a:ext cx="20082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YouTube upload B</a:t>
            </a:r>
            <a:endParaRPr/>
          </a:p>
        </p:txBody>
      </p:sp>
      <p:sp>
        <p:nvSpPr>
          <p:cNvPr id="436" name="Google Shape;436;p43"/>
          <p:cNvSpPr/>
          <p:nvPr/>
        </p:nvSpPr>
        <p:spPr>
          <a:xfrm>
            <a:off x="4181350" y="4162150"/>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 submission B</a:t>
            </a:r>
            <a:endParaRPr/>
          </a:p>
        </p:txBody>
      </p:sp>
      <p:cxnSp>
        <p:nvCxnSpPr>
          <p:cNvPr id="437" name="Google Shape;437;p43"/>
          <p:cNvCxnSpPr>
            <a:stCxn id="432" idx="2"/>
            <a:endCxn id="434" idx="0"/>
          </p:cNvCxnSpPr>
          <p:nvPr/>
        </p:nvCxnSpPr>
        <p:spPr>
          <a:xfrm rot="-5400000" flipH="1">
            <a:off x="5243650" y="3353000"/>
            <a:ext cx="247800" cy="600"/>
          </a:xfrm>
          <a:prstGeom prst="bentConnector3">
            <a:avLst>
              <a:gd name="adj1" fmla="val 49975"/>
            </a:avLst>
          </a:prstGeom>
          <a:noFill/>
          <a:ln w="9525" cap="flat" cmpd="sng">
            <a:solidFill>
              <a:schemeClr val="dk2"/>
            </a:solidFill>
            <a:prstDash val="solid"/>
            <a:round/>
            <a:headEnd type="none" w="med" len="med"/>
            <a:tailEnd type="triangle" w="med" len="med"/>
          </a:ln>
        </p:spPr>
      </p:cxnSp>
      <p:cxnSp>
        <p:nvCxnSpPr>
          <p:cNvPr id="438" name="Google Shape;438;p43"/>
          <p:cNvCxnSpPr>
            <a:stCxn id="434" idx="3"/>
            <a:endCxn id="435" idx="1"/>
          </p:cNvCxnSpPr>
          <p:nvPr/>
        </p:nvCxnSpPr>
        <p:spPr>
          <a:xfrm>
            <a:off x="6553300" y="3715275"/>
            <a:ext cx="244500" cy="600"/>
          </a:xfrm>
          <a:prstGeom prst="bentConnector3">
            <a:avLst>
              <a:gd name="adj1" fmla="val 50010"/>
            </a:avLst>
          </a:prstGeom>
          <a:noFill/>
          <a:ln w="9525" cap="flat" cmpd="sng">
            <a:solidFill>
              <a:schemeClr val="dk2"/>
            </a:solidFill>
            <a:prstDash val="solid"/>
            <a:round/>
            <a:headEnd type="none" w="med" len="med"/>
            <a:tailEnd type="triangle" w="med" len="med"/>
          </a:ln>
        </p:spPr>
      </p:cxnSp>
      <p:cxnSp>
        <p:nvCxnSpPr>
          <p:cNvPr id="439" name="Google Shape;439;p43"/>
          <p:cNvCxnSpPr>
            <a:stCxn id="435" idx="2"/>
            <a:endCxn id="436" idx="3"/>
          </p:cNvCxnSpPr>
          <p:nvPr/>
        </p:nvCxnSpPr>
        <p:spPr>
          <a:xfrm rot="5400000">
            <a:off x="6954150" y="3552675"/>
            <a:ext cx="447000" cy="1248600"/>
          </a:xfrm>
          <a:prstGeom prst="bentConnector2">
            <a:avLst/>
          </a:prstGeom>
          <a:noFill/>
          <a:ln w="9525" cap="flat" cmpd="sng">
            <a:solidFill>
              <a:schemeClr val="dk2"/>
            </a:solidFill>
            <a:prstDash val="solid"/>
            <a:round/>
            <a:headEnd type="none" w="med" len="med"/>
            <a:tailEnd type="triangle" w="med" len="med"/>
          </a:ln>
        </p:spPr>
      </p:cxnSp>
      <p:sp>
        <p:nvSpPr>
          <p:cNvPr id="440" name="Google Shape;440;p43"/>
          <p:cNvSpPr/>
          <p:nvPr/>
        </p:nvSpPr>
        <p:spPr>
          <a:xfrm>
            <a:off x="4181200" y="4848675"/>
            <a:ext cx="2372100" cy="476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reddit.com/r/ludobots </a:t>
            </a:r>
            <a:endParaRPr/>
          </a:p>
          <a:p>
            <a:pPr marL="0" lvl="0" indent="0" algn="ctr" rtl="0">
              <a:spcBef>
                <a:spcPts val="0"/>
              </a:spcBef>
              <a:spcAft>
                <a:spcPts val="0"/>
              </a:spcAft>
              <a:buNone/>
            </a:pPr>
            <a:r>
              <a:rPr lang="en-US"/>
              <a:t>Step C: One Link</a:t>
            </a:r>
            <a:endParaRPr/>
          </a:p>
        </p:txBody>
      </p:sp>
      <p:sp>
        <p:nvSpPr>
          <p:cNvPr id="441" name="Google Shape;441;p43"/>
          <p:cNvSpPr/>
          <p:nvPr/>
        </p:nvSpPr>
        <p:spPr>
          <a:xfrm>
            <a:off x="6797850" y="4848675"/>
            <a:ext cx="2008200" cy="476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YouTube upload C</a:t>
            </a:r>
            <a:endParaRPr/>
          </a:p>
        </p:txBody>
      </p:sp>
      <p:sp>
        <p:nvSpPr>
          <p:cNvPr id="442" name="Google Shape;442;p43"/>
          <p:cNvSpPr/>
          <p:nvPr/>
        </p:nvSpPr>
        <p:spPr>
          <a:xfrm>
            <a:off x="4181350" y="5533750"/>
            <a:ext cx="2372100" cy="476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reddit submission C</a:t>
            </a:r>
            <a:endParaRPr/>
          </a:p>
        </p:txBody>
      </p:sp>
      <p:cxnSp>
        <p:nvCxnSpPr>
          <p:cNvPr id="443" name="Google Shape;443;p43"/>
          <p:cNvCxnSpPr>
            <a:stCxn id="440" idx="3"/>
            <a:endCxn id="441" idx="1"/>
          </p:cNvCxnSpPr>
          <p:nvPr/>
        </p:nvCxnSpPr>
        <p:spPr>
          <a:xfrm>
            <a:off x="6553300" y="5086875"/>
            <a:ext cx="244500" cy="600"/>
          </a:xfrm>
          <a:prstGeom prst="bentConnector3">
            <a:avLst>
              <a:gd name="adj1" fmla="val 50010"/>
            </a:avLst>
          </a:prstGeom>
          <a:noFill/>
          <a:ln w="9525" cap="flat" cmpd="sng">
            <a:solidFill>
              <a:schemeClr val="dk2"/>
            </a:solidFill>
            <a:prstDash val="solid"/>
            <a:round/>
            <a:headEnd type="none" w="med" len="med"/>
            <a:tailEnd type="triangle" w="med" len="med"/>
          </a:ln>
        </p:spPr>
      </p:cxnSp>
      <p:cxnSp>
        <p:nvCxnSpPr>
          <p:cNvPr id="444" name="Google Shape;444;p43"/>
          <p:cNvCxnSpPr>
            <a:stCxn id="441" idx="2"/>
            <a:endCxn id="442" idx="3"/>
          </p:cNvCxnSpPr>
          <p:nvPr/>
        </p:nvCxnSpPr>
        <p:spPr>
          <a:xfrm rot="5400000">
            <a:off x="6954150" y="4924275"/>
            <a:ext cx="447000" cy="1248600"/>
          </a:xfrm>
          <a:prstGeom prst="bentConnector2">
            <a:avLst/>
          </a:prstGeom>
          <a:noFill/>
          <a:ln w="9525" cap="flat" cmpd="sng">
            <a:solidFill>
              <a:schemeClr val="dk2"/>
            </a:solidFill>
            <a:prstDash val="solid"/>
            <a:round/>
            <a:headEnd type="none" w="med" len="med"/>
            <a:tailEnd type="triangle" w="med" len="med"/>
          </a:ln>
        </p:spPr>
      </p:cxnSp>
      <p:sp>
        <p:nvSpPr>
          <p:cNvPr id="445" name="Google Shape;445;p43"/>
          <p:cNvSpPr/>
          <p:nvPr/>
        </p:nvSpPr>
        <p:spPr>
          <a:xfrm>
            <a:off x="3135818" y="2536992"/>
            <a:ext cx="83100" cy="83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3"/>
          <p:cNvCxnSpPr>
            <a:stCxn id="436" idx="1"/>
            <a:endCxn id="445" idx="5"/>
          </p:cNvCxnSpPr>
          <p:nvPr/>
        </p:nvCxnSpPr>
        <p:spPr>
          <a:xfrm rot="10800000">
            <a:off x="3206650" y="2607850"/>
            <a:ext cx="974700" cy="1792500"/>
          </a:xfrm>
          <a:prstGeom prst="bentConnector2">
            <a:avLst/>
          </a:prstGeom>
          <a:noFill/>
          <a:ln w="9525" cap="flat" cmpd="sng">
            <a:solidFill>
              <a:schemeClr val="dk2"/>
            </a:solidFill>
            <a:prstDash val="solid"/>
            <a:round/>
            <a:headEnd type="none" w="med" len="med"/>
            <a:tailEnd type="triangle" w="med" len="med"/>
          </a:ln>
        </p:spPr>
      </p:cxnSp>
      <p:cxnSp>
        <p:nvCxnSpPr>
          <p:cNvPr id="447" name="Google Shape;447;p43"/>
          <p:cNvCxnSpPr>
            <a:stCxn id="442" idx="1"/>
            <a:endCxn id="445" idx="3"/>
          </p:cNvCxnSpPr>
          <p:nvPr/>
        </p:nvCxnSpPr>
        <p:spPr>
          <a:xfrm rot="10800000">
            <a:off x="3147850" y="2607850"/>
            <a:ext cx="1033500" cy="3164100"/>
          </a:xfrm>
          <a:prstGeom prst="bentConnector2">
            <a:avLst/>
          </a:prstGeom>
          <a:noFill/>
          <a:ln w="9525" cap="flat" cmpd="sng">
            <a:solidFill>
              <a:schemeClr val="dk2"/>
            </a:solidFill>
            <a:prstDash val="solid"/>
            <a:round/>
            <a:headEnd type="none" w="med" len="med"/>
            <a:tailEnd type="triangle" w="med" len="med"/>
          </a:ln>
        </p:spPr>
      </p:cxnSp>
      <p:sp>
        <p:nvSpPr>
          <p:cNvPr id="431" name="Google Shape;431;p43"/>
          <p:cNvSpPr/>
          <p:nvPr/>
        </p:nvSpPr>
        <p:spPr>
          <a:xfrm>
            <a:off x="2885800" y="2152275"/>
            <a:ext cx="18531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1</a:t>
            </a:r>
            <a:endParaRPr/>
          </a:p>
        </p:txBody>
      </p:sp>
      <p:sp>
        <p:nvSpPr>
          <p:cNvPr id="448" name="Google Shape;448;p43"/>
          <p:cNvSpPr/>
          <p:nvPr/>
        </p:nvSpPr>
        <p:spPr>
          <a:xfrm>
            <a:off x="295000" y="2753000"/>
            <a:ext cx="2372100" cy="47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Git repository:</a:t>
            </a:r>
            <a:endParaRPr/>
          </a:p>
          <a:p>
            <a:pPr marL="0" lvl="0" indent="0" algn="ctr" rtl="0">
              <a:spcBef>
                <a:spcPts val="0"/>
              </a:spcBef>
              <a:spcAft>
                <a:spcPts val="0"/>
              </a:spcAft>
              <a:buNone/>
            </a:pPr>
            <a:r>
              <a:rPr lang="en-US"/>
              <a:t>CS206</a:t>
            </a:r>
            <a:endParaRPr/>
          </a:p>
        </p:txBody>
      </p:sp>
      <p:sp>
        <p:nvSpPr>
          <p:cNvPr id="449" name="Google Shape;449;p43"/>
          <p:cNvSpPr/>
          <p:nvPr/>
        </p:nvSpPr>
        <p:spPr>
          <a:xfrm>
            <a:off x="295000" y="3477075"/>
            <a:ext cx="2372100" cy="476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branch:</a:t>
            </a:r>
            <a:endParaRPr/>
          </a:p>
          <a:p>
            <a:pPr marL="0" lvl="0" indent="0" algn="ctr" rtl="0">
              <a:spcBef>
                <a:spcPts val="0"/>
              </a:spcBef>
              <a:spcAft>
                <a:spcPts val="0"/>
              </a:spcAft>
              <a:buNone/>
            </a:pPr>
            <a:r>
              <a:rPr lang="en-US"/>
              <a:t>Simulation</a:t>
            </a:r>
            <a:endParaRPr/>
          </a:p>
        </p:txBody>
      </p:sp>
      <p:sp>
        <p:nvSpPr>
          <p:cNvPr id="450" name="Google Shape;450;p43"/>
          <p:cNvSpPr/>
          <p:nvPr/>
        </p:nvSpPr>
        <p:spPr>
          <a:xfrm>
            <a:off x="295000" y="4848975"/>
            <a:ext cx="2372100" cy="476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branch:</a:t>
            </a:r>
            <a:endParaRPr/>
          </a:p>
          <a:p>
            <a:pPr marL="0" lvl="0" indent="0" algn="ctr" rtl="0">
              <a:spcBef>
                <a:spcPts val="0"/>
              </a:spcBef>
              <a:spcAft>
                <a:spcPts val="0"/>
              </a:spcAft>
              <a:buNone/>
            </a:pPr>
            <a:r>
              <a:rPr lang="en-US"/>
              <a:t>OneLink</a:t>
            </a:r>
            <a:endParaRPr/>
          </a:p>
        </p:txBody>
      </p:sp>
      <p:cxnSp>
        <p:nvCxnSpPr>
          <p:cNvPr id="451" name="Google Shape;451;p43"/>
          <p:cNvCxnSpPr>
            <a:stCxn id="448" idx="2"/>
            <a:endCxn id="449" idx="0"/>
          </p:cNvCxnSpPr>
          <p:nvPr/>
        </p:nvCxnSpPr>
        <p:spPr>
          <a:xfrm>
            <a:off x="1481050" y="3229400"/>
            <a:ext cx="0" cy="247800"/>
          </a:xfrm>
          <a:prstGeom prst="straightConnector1">
            <a:avLst/>
          </a:prstGeom>
          <a:noFill/>
          <a:ln w="9525" cap="flat" cmpd="sng">
            <a:solidFill>
              <a:schemeClr val="dk2"/>
            </a:solidFill>
            <a:prstDash val="solid"/>
            <a:round/>
            <a:headEnd type="none" w="med" len="med"/>
            <a:tailEnd type="triangle" w="med" len="med"/>
          </a:ln>
        </p:spPr>
      </p:cxnSp>
      <p:cxnSp>
        <p:nvCxnSpPr>
          <p:cNvPr id="452" name="Google Shape;452;p43"/>
          <p:cNvCxnSpPr>
            <a:stCxn id="449" idx="2"/>
            <a:endCxn id="450" idx="0"/>
          </p:cNvCxnSpPr>
          <p:nvPr/>
        </p:nvCxnSpPr>
        <p:spPr>
          <a:xfrm>
            <a:off x="1481050" y="3953475"/>
            <a:ext cx="0" cy="895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6" descr="The image “http://www.vam.ac.uk/vastatic/microsites/architecture/images/dynamic/G/sch200405102425-008.jpg” cannot be displayed, because it contains errors."/>
          <p:cNvPicPr preferRelativeResize="0"/>
          <p:nvPr/>
        </p:nvPicPr>
        <p:blipFill rotWithShape="1">
          <a:blip r:embed="rId3">
            <a:alphaModFix/>
          </a:blip>
          <a:srcRect/>
          <a:stretch/>
        </p:blipFill>
        <p:spPr>
          <a:xfrm>
            <a:off x="0" y="3543300"/>
            <a:ext cx="4114800" cy="3314700"/>
          </a:xfrm>
          <a:prstGeom prst="rect">
            <a:avLst/>
          </a:prstGeom>
          <a:noFill/>
          <a:ln>
            <a:noFill/>
          </a:ln>
        </p:spPr>
      </p:pic>
      <p:pic>
        <p:nvPicPr>
          <p:cNvPr id="144" name="Google Shape;144;p26" descr="http://www.llnl.gov/asci/tsf/images/aug02_10_large.jpg"/>
          <p:cNvPicPr preferRelativeResize="0"/>
          <p:nvPr/>
        </p:nvPicPr>
        <p:blipFill rotWithShape="1">
          <a:blip r:embed="rId4">
            <a:alphaModFix/>
          </a:blip>
          <a:srcRect/>
          <a:stretch/>
        </p:blipFill>
        <p:spPr>
          <a:xfrm>
            <a:off x="4267200" y="3200400"/>
            <a:ext cx="4876800" cy="3657600"/>
          </a:xfrm>
          <a:prstGeom prst="rect">
            <a:avLst/>
          </a:prstGeom>
          <a:noFill/>
          <a:ln>
            <a:noFill/>
          </a:ln>
        </p:spPr>
      </p:pic>
      <p:sp>
        <p:nvSpPr>
          <p:cNvPr id="145" name="Google Shape;145;p26"/>
          <p:cNvSpPr/>
          <p:nvPr/>
        </p:nvSpPr>
        <p:spPr>
          <a:xfrm>
            <a:off x="4267200" y="3048000"/>
            <a:ext cx="4876800" cy="490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46" name="Google Shape;146;p26" descr="Industrial_Robotics_in_car_production"/>
          <p:cNvPicPr preferRelativeResize="0"/>
          <p:nvPr/>
        </p:nvPicPr>
        <p:blipFill rotWithShape="1">
          <a:blip r:embed="rId5">
            <a:alphaModFix/>
          </a:blip>
          <a:srcRect/>
          <a:stretch/>
        </p:blipFill>
        <p:spPr>
          <a:xfrm>
            <a:off x="5105400" y="0"/>
            <a:ext cx="4038600" cy="3411538"/>
          </a:xfrm>
          <a:prstGeom prst="rect">
            <a:avLst/>
          </a:prstGeom>
          <a:noFill/>
          <a:ln>
            <a:noFill/>
          </a:ln>
        </p:spPr>
      </p:pic>
      <p:pic>
        <p:nvPicPr>
          <p:cNvPr id="147" name="Google Shape;147;p26" descr="Copy of R32"/>
          <p:cNvPicPr preferRelativeResize="0"/>
          <p:nvPr/>
        </p:nvPicPr>
        <p:blipFill rotWithShape="1">
          <a:blip r:embed="rId6">
            <a:alphaModFix/>
          </a:blip>
          <a:srcRect/>
          <a:stretch/>
        </p:blipFill>
        <p:spPr>
          <a:xfrm>
            <a:off x="0" y="0"/>
            <a:ext cx="4953000" cy="3397250"/>
          </a:xfrm>
          <a:prstGeom prst="rect">
            <a:avLst/>
          </a:prstGeom>
          <a:noFill/>
          <a:ln>
            <a:noFill/>
          </a:ln>
        </p:spPr>
      </p:pic>
      <p:sp>
        <p:nvSpPr>
          <p:cNvPr id="148" name="Google Shape;148;p26"/>
          <p:cNvSpPr/>
          <p:nvPr/>
        </p:nvSpPr>
        <p:spPr>
          <a:xfrm>
            <a:off x="0" y="533400"/>
            <a:ext cx="16002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Robots?</a:t>
            </a:r>
            <a:endParaRPr/>
          </a:p>
        </p:txBody>
      </p:sp>
      <p:grpSp>
        <p:nvGrpSpPr>
          <p:cNvPr id="149" name="Google Shape;149;p26"/>
          <p:cNvGrpSpPr/>
          <p:nvPr/>
        </p:nvGrpSpPr>
        <p:grpSpPr>
          <a:xfrm>
            <a:off x="0" y="0"/>
            <a:ext cx="9105900" cy="476250"/>
            <a:chOff x="0" y="0"/>
            <a:chExt cx="5736" cy="300"/>
          </a:xfrm>
        </p:grpSpPr>
        <p:sp>
          <p:nvSpPr>
            <p:cNvPr id="150" name="Google Shape;150;p26"/>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151" name="Google Shape;151;p26"/>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152" name="Google Shape;152;p26"/>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53" name="Google Shape;153;p26"/>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4"/>
          <p:cNvSpPr/>
          <p:nvPr/>
        </p:nvSpPr>
        <p:spPr>
          <a:xfrm>
            <a:off x="0" y="0"/>
            <a:ext cx="9178200" cy="280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txBox="1"/>
          <p:nvPr/>
        </p:nvSpPr>
        <p:spPr>
          <a:xfrm>
            <a:off x="8101694" y="5184521"/>
            <a:ext cx="839400" cy="615900"/>
          </a:xfrm>
          <a:prstGeom prst="rect">
            <a:avLst/>
          </a:prstGeom>
          <a:solidFill>
            <a:srgbClr val="FFFFFF"/>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Links</a:t>
            </a:r>
            <a:endParaRPr sz="1100"/>
          </a:p>
        </p:txBody>
      </p:sp>
      <p:sp>
        <p:nvSpPr>
          <p:cNvPr id="459" name="Google Shape;459;p44"/>
          <p:cNvSpPr txBox="1"/>
          <p:nvPr/>
        </p:nvSpPr>
        <p:spPr>
          <a:xfrm>
            <a:off x="202875" y="5184527"/>
            <a:ext cx="839400" cy="615900"/>
          </a:xfrm>
          <a:prstGeom prst="rect">
            <a:avLst/>
          </a:prstGeom>
          <a:solidFill>
            <a:srgbClr val="FFFFFF"/>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Sensors</a:t>
            </a:r>
            <a:endParaRPr sz="1100"/>
          </a:p>
        </p:txBody>
      </p:sp>
      <p:sp>
        <p:nvSpPr>
          <p:cNvPr id="460" name="Google Shape;460;p44"/>
          <p:cNvSpPr txBox="1"/>
          <p:nvPr/>
        </p:nvSpPr>
        <p:spPr>
          <a:xfrm>
            <a:off x="1331288" y="5184521"/>
            <a:ext cx="839400" cy="615900"/>
          </a:xfrm>
          <a:prstGeom prst="rect">
            <a:avLst/>
          </a:prstGeom>
          <a:solidFill>
            <a:srgbClr val="FFFFFF"/>
          </a:solid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Sensor</a:t>
            </a:r>
            <a:endParaRPr sz="1100"/>
          </a:p>
          <a:p>
            <a:pPr marL="0" lvl="0" indent="0" algn="ctr" rtl="0">
              <a:spcBef>
                <a:spcPts val="0"/>
              </a:spcBef>
              <a:spcAft>
                <a:spcPts val="0"/>
              </a:spcAft>
              <a:buNone/>
            </a:pPr>
            <a:r>
              <a:rPr lang="en-US" sz="1100"/>
              <a:t>neurons</a:t>
            </a:r>
            <a:endParaRPr sz="1100"/>
          </a:p>
        </p:txBody>
      </p:sp>
      <p:sp>
        <p:nvSpPr>
          <p:cNvPr id="461" name="Google Shape;461;p44"/>
          <p:cNvSpPr txBox="1"/>
          <p:nvPr/>
        </p:nvSpPr>
        <p:spPr>
          <a:xfrm>
            <a:off x="2459689" y="5184521"/>
            <a:ext cx="839400" cy="615900"/>
          </a:xfrm>
          <a:prstGeom prst="rect">
            <a:avLst/>
          </a:prstGeom>
          <a:solidFill>
            <a:srgbClr val="FFFFFF"/>
          </a:solid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Hidden</a:t>
            </a:r>
            <a:endParaRPr sz="1100"/>
          </a:p>
          <a:p>
            <a:pPr marL="0" lvl="0" indent="0" algn="ctr" rtl="0">
              <a:spcBef>
                <a:spcPts val="0"/>
              </a:spcBef>
              <a:spcAft>
                <a:spcPts val="0"/>
              </a:spcAft>
              <a:buNone/>
            </a:pPr>
            <a:r>
              <a:rPr lang="en-US" sz="1100"/>
              <a:t>neurons</a:t>
            </a:r>
            <a:endParaRPr sz="1100"/>
          </a:p>
        </p:txBody>
      </p:sp>
      <p:sp>
        <p:nvSpPr>
          <p:cNvPr id="462" name="Google Shape;462;p44"/>
          <p:cNvSpPr txBox="1"/>
          <p:nvPr/>
        </p:nvSpPr>
        <p:spPr>
          <a:xfrm>
            <a:off x="3588090" y="5184521"/>
            <a:ext cx="839400" cy="615900"/>
          </a:xfrm>
          <a:prstGeom prst="rect">
            <a:avLst/>
          </a:prstGeom>
          <a:solidFill>
            <a:srgbClr val="FFFFFF"/>
          </a:solid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Motor</a:t>
            </a:r>
            <a:endParaRPr sz="1100"/>
          </a:p>
          <a:p>
            <a:pPr marL="0" lvl="0" indent="0" algn="ctr" rtl="0">
              <a:spcBef>
                <a:spcPts val="0"/>
              </a:spcBef>
              <a:spcAft>
                <a:spcPts val="0"/>
              </a:spcAft>
              <a:buNone/>
            </a:pPr>
            <a:r>
              <a:rPr lang="en-US" sz="1100"/>
              <a:t>neurons</a:t>
            </a:r>
            <a:endParaRPr sz="1100"/>
          </a:p>
        </p:txBody>
      </p:sp>
      <p:sp>
        <p:nvSpPr>
          <p:cNvPr id="463" name="Google Shape;463;p44"/>
          <p:cNvSpPr txBox="1"/>
          <p:nvPr/>
        </p:nvSpPr>
        <p:spPr>
          <a:xfrm>
            <a:off x="4716491" y="5184521"/>
            <a:ext cx="839400" cy="615900"/>
          </a:xfrm>
          <a:prstGeom prst="rect">
            <a:avLst/>
          </a:prstGeom>
          <a:solidFill>
            <a:srgbClr val="FFFFFF"/>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Motors</a:t>
            </a:r>
            <a:endParaRPr sz="1100"/>
          </a:p>
        </p:txBody>
      </p:sp>
      <p:sp>
        <p:nvSpPr>
          <p:cNvPr id="464" name="Google Shape;464;p44"/>
          <p:cNvSpPr txBox="1"/>
          <p:nvPr/>
        </p:nvSpPr>
        <p:spPr>
          <a:xfrm>
            <a:off x="5844892" y="5184521"/>
            <a:ext cx="839400" cy="6159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Joints</a:t>
            </a:r>
            <a:endParaRPr sz="1100"/>
          </a:p>
        </p:txBody>
      </p:sp>
      <p:sp>
        <p:nvSpPr>
          <p:cNvPr id="465" name="Google Shape;465;p44"/>
          <p:cNvSpPr txBox="1"/>
          <p:nvPr/>
        </p:nvSpPr>
        <p:spPr>
          <a:xfrm>
            <a:off x="6973293" y="5184521"/>
            <a:ext cx="839400" cy="6159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Links</a:t>
            </a:r>
            <a:endParaRPr sz="1100"/>
          </a:p>
        </p:txBody>
      </p:sp>
      <p:cxnSp>
        <p:nvCxnSpPr>
          <p:cNvPr id="466" name="Google Shape;466;p44"/>
          <p:cNvCxnSpPr>
            <a:stCxn id="459" idx="3"/>
            <a:endCxn id="460" idx="1"/>
          </p:cNvCxnSpPr>
          <p:nvPr/>
        </p:nvCxnSpPr>
        <p:spPr>
          <a:xfrm>
            <a:off x="1042275" y="5492477"/>
            <a:ext cx="288900" cy="0"/>
          </a:xfrm>
          <a:prstGeom prst="straightConnector1">
            <a:avLst/>
          </a:prstGeom>
          <a:noFill/>
          <a:ln w="9525" cap="flat" cmpd="sng">
            <a:solidFill>
              <a:schemeClr val="dk2"/>
            </a:solidFill>
            <a:prstDash val="solid"/>
            <a:round/>
            <a:headEnd type="none" w="med" len="med"/>
            <a:tailEnd type="triangle" w="med" len="med"/>
          </a:ln>
        </p:spPr>
      </p:cxnSp>
      <p:cxnSp>
        <p:nvCxnSpPr>
          <p:cNvPr id="467" name="Google Shape;467;p44"/>
          <p:cNvCxnSpPr>
            <a:stCxn id="462" idx="3"/>
            <a:endCxn id="463" idx="1"/>
          </p:cNvCxnSpPr>
          <p:nvPr/>
        </p:nvCxnSpPr>
        <p:spPr>
          <a:xfrm>
            <a:off x="4427490" y="5492471"/>
            <a:ext cx="288900" cy="0"/>
          </a:xfrm>
          <a:prstGeom prst="straightConnector1">
            <a:avLst/>
          </a:prstGeom>
          <a:noFill/>
          <a:ln w="9525" cap="flat" cmpd="sng">
            <a:solidFill>
              <a:schemeClr val="dk2"/>
            </a:solidFill>
            <a:prstDash val="solid"/>
            <a:round/>
            <a:headEnd type="none" w="med" len="med"/>
            <a:tailEnd type="triangle" w="med" len="med"/>
          </a:ln>
        </p:spPr>
      </p:cxnSp>
      <p:cxnSp>
        <p:nvCxnSpPr>
          <p:cNvPr id="468" name="Google Shape;468;p44"/>
          <p:cNvCxnSpPr>
            <a:stCxn id="463" idx="3"/>
            <a:endCxn id="464" idx="1"/>
          </p:cNvCxnSpPr>
          <p:nvPr/>
        </p:nvCxnSpPr>
        <p:spPr>
          <a:xfrm>
            <a:off x="5555891" y="5492471"/>
            <a:ext cx="288900" cy="0"/>
          </a:xfrm>
          <a:prstGeom prst="straightConnector1">
            <a:avLst/>
          </a:prstGeom>
          <a:noFill/>
          <a:ln w="9525" cap="flat" cmpd="sng">
            <a:solidFill>
              <a:schemeClr val="dk2"/>
            </a:solidFill>
            <a:prstDash val="solid"/>
            <a:round/>
            <a:headEnd type="none" w="med" len="med"/>
            <a:tailEnd type="triangle" w="med" len="med"/>
          </a:ln>
        </p:spPr>
      </p:cxnSp>
      <p:cxnSp>
        <p:nvCxnSpPr>
          <p:cNvPr id="469" name="Google Shape;469;p44"/>
          <p:cNvCxnSpPr>
            <a:stCxn id="464" idx="3"/>
            <a:endCxn id="465" idx="1"/>
          </p:cNvCxnSpPr>
          <p:nvPr/>
        </p:nvCxnSpPr>
        <p:spPr>
          <a:xfrm>
            <a:off x="6684292" y="5492471"/>
            <a:ext cx="288900" cy="0"/>
          </a:xfrm>
          <a:prstGeom prst="straightConnector1">
            <a:avLst/>
          </a:prstGeom>
          <a:noFill/>
          <a:ln w="9525" cap="flat" cmpd="sng">
            <a:solidFill>
              <a:schemeClr val="dk2"/>
            </a:solidFill>
            <a:prstDash val="solid"/>
            <a:round/>
            <a:headEnd type="none" w="med" len="med"/>
            <a:tailEnd type="triangle" w="med" len="med"/>
          </a:ln>
        </p:spPr>
      </p:cxnSp>
      <p:cxnSp>
        <p:nvCxnSpPr>
          <p:cNvPr id="470" name="Google Shape;470;p44"/>
          <p:cNvCxnSpPr>
            <a:stCxn id="465" idx="3"/>
            <a:endCxn id="458" idx="1"/>
          </p:cNvCxnSpPr>
          <p:nvPr/>
        </p:nvCxnSpPr>
        <p:spPr>
          <a:xfrm>
            <a:off x="7812693" y="5492471"/>
            <a:ext cx="288900" cy="0"/>
          </a:xfrm>
          <a:prstGeom prst="straightConnector1">
            <a:avLst/>
          </a:prstGeom>
          <a:noFill/>
          <a:ln w="9525" cap="flat" cmpd="sng">
            <a:solidFill>
              <a:schemeClr val="dk2"/>
            </a:solidFill>
            <a:prstDash val="solid"/>
            <a:round/>
            <a:headEnd type="none" w="med" len="med"/>
            <a:tailEnd type="triangle" w="med" len="med"/>
          </a:ln>
        </p:spPr>
      </p:cxnSp>
      <p:sp>
        <p:nvSpPr>
          <p:cNvPr id="471" name="Google Shape;471;p44"/>
          <p:cNvSpPr txBox="1"/>
          <p:nvPr/>
        </p:nvSpPr>
        <p:spPr>
          <a:xfrm>
            <a:off x="767088" y="5993202"/>
            <a:ext cx="839400" cy="615900"/>
          </a:xfrm>
          <a:prstGeom prst="rect">
            <a:avLst/>
          </a:prstGeom>
          <a:solidFill>
            <a:srgbClr val="FFFFFF"/>
          </a:soli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Sensor</a:t>
            </a:r>
            <a:endParaRPr sz="1100"/>
          </a:p>
          <a:p>
            <a:pPr marL="0" lvl="0" indent="0" algn="ctr" rtl="0">
              <a:spcBef>
                <a:spcPts val="0"/>
              </a:spcBef>
              <a:spcAft>
                <a:spcPts val="0"/>
              </a:spcAft>
              <a:buNone/>
            </a:pPr>
            <a:r>
              <a:rPr lang="en-US" sz="1100"/>
              <a:t>values</a:t>
            </a:r>
            <a:endParaRPr sz="1100"/>
          </a:p>
        </p:txBody>
      </p:sp>
      <p:sp>
        <p:nvSpPr>
          <p:cNvPr id="472" name="Google Shape;472;p44"/>
          <p:cNvSpPr txBox="1"/>
          <p:nvPr/>
        </p:nvSpPr>
        <p:spPr>
          <a:xfrm>
            <a:off x="1895501" y="5993196"/>
            <a:ext cx="839400" cy="615900"/>
          </a:xfrm>
          <a:prstGeom prst="rect">
            <a:avLst/>
          </a:prstGeom>
          <a:solidFill>
            <a:srgbClr val="FFFFFF"/>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Synapses</a:t>
            </a:r>
            <a:endParaRPr sz="1100"/>
          </a:p>
        </p:txBody>
      </p:sp>
      <p:sp>
        <p:nvSpPr>
          <p:cNvPr id="473" name="Google Shape;473;p44"/>
          <p:cNvSpPr txBox="1"/>
          <p:nvPr/>
        </p:nvSpPr>
        <p:spPr>
          <a:xfrm>
            <a:off x="3023902" y="5993196"/>
            <a:ext cx="839400" cy="615900"/>
          </a:xfrm>
          <a:prstGeom prst="rect">
            <a:avLst/>
          </a:prstGeom>
          <a:solidFill>
            <a:srgbClr val="FFFFFF"/>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Synapses</a:t>
            </a:r>
            <a:endParaRPr sz="1100"/>
          </a:p>
        </p:txBody>
      </p:sp>
      <p:sp>
        <p:nvSpPr>
          <p:cNvPr id="474" name="Google Shape;474;p44"/>
          <p:cNvSpPr txBox="1"/>
          <p:nvPr/>
        </p:nvSpPr>
        <p:spPr>
          <a:xfrm>
            <a:off x="4152303" y="5993196"/>
            <a:ext cx="839400" cy="615900"/>
          </a:xfrm>
          <a:prstGeom prst="rect">
            <a:avLst/>
          </a:prstGeom>
          <a:solidFill>
            <a:srgbClr val="FFFFFF"/>
          </a:soli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Desired</a:t>
            </a:r>
            <a:endParaRPr sz="1100"/>
          </a:p>
          <a:p>
            <a:pPr marL="0" lvl="0" indent="0" algn="ctr" rtl="0">
              <a:spcBef>
                <a:spcPts val="0"/>
              </a:spcBef>
              <a:spcAft>
                <a:spcPts val="0"/>
              </a:spcAft>
              <a:buNone/>
            </a:pPr>
            <a:r>
              <a:rPr lang="en-US" sz="1100"/>
              <a:t>angles</a:t>
            </a:r>
            <a:endParaRPr sz="1100"/>
          </a:p>
        </p:txBody>
      </p:sp>
      <p:sp>
        <p:nvSpPr>
          <p:cNvPr id="475" name="Google Shape;475;p44"/>
          <p:cNvSpPr txBox="1"/>
          <p:nvPr/>
        </p:nvSpPr>
        <p:spPr>
          <a:xfrm>
            <a:off x="5280703" y="5993196"/>
            <a:ext cx="839400" cy="615900"/>
          </a:xfrm>
          <a:prstGeom prst="rect">
            <a:avLst/>
          </a:prstGeom>
          <a:solidFill>
            <a:srgbClr val="FFFFFF"/>
          </a:solid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Forces</a:t>
            </a:r>
            <a:endParaRPr sz="1100"/>
          </a:p>
        </p:txBody>
      </p:sp>
      <p:sp>
        <p:nvSpPr>
          <p:cNvPr id="476" name="Google Shape;476;p44"/>
          <p:cNvSpPr txBox="1"/>
          <p:nvPr/>
        </p:nvSpPr>
        <p:spPr>
          <a:xfrm>
            <a:off x="6409104" y="5993196"/>
            <a:ext cx="839400" cy="615900"/>
          </a:xfrm>
          <a:prstGeom prst="rect">
            <a:avLst/>
          </a:prstGeom>
          <a:solidFill>
            <a:srgbClr val="FFFFFF"/>
          </a:solid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Forces</a:t>
            </a:r>
            <a:endParaRPr sz="1100"/>
          </a:p>
        </p:txBody>
      </p:sp>
      <p:sp>
        <p:nvSpPr>
          <p:cNvPr id="477" name="Google Shape;477;p44"/>
          <p:cNvSpPr txBox="1"/>
          <p:nvPr/>
        </p:nvSpPr>
        <p:spPr>
          <a:xfrm>
            <a:off x="7537505" y="5993196"/>
            <a:ext cx="839400" cy="615900"/>
          </a:xfrm>
          <a:prstGeom prst="rect">
            <a:avLst/>
          </a:prstGeom>
          <a:solidFill>
            <a:srgbClr val="FFFFFF"/>
          </a:solid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Forces</a:t>
            </a:r>
            <a:endParaRPr sz="1100"/>
          </a:p>
        </p:txBody>
      </p:sp>
      <p:cxnSp>
        <p:nvCxnSpPr>
          <p:cNvPr id="478" name="Google Shape;478;p44"/>
          <p:cNvCxnSpPr/>
          <p:nvPr/>
        </p:nvCxnSpPr>
        <p:spPr>
          <a:xfrm>
            <a:off x="1184950" y="5518026"/>
            <a:ext cx="0" cy="491400"/>
          </a:xfrm>
          <a:prstGeom prst="straightConnector1">
            <a:avLst/>
          </a:prstGeom>
          <a:noFill/>
          <a:ln w="9525" cap="flat" cmpd="sng">
            <a:solidFill>
              <a:schemeClr val="dk2"/>
            </a:solidFill>
            <a:prstDash val="dot"/>
            <a:round/>
            <a:headEnd type="none" w="med" len="med"/>
            <a:tailEnd type="none" w="med" len="med"/>
          </a:ln>
        </p:spPr>
      </p:cxnSp>
      <p:cxnSp>
        <p:nvCxnSpPr>
          <p:cNvPr id="479" name="Google Shape;479;p44"/>
          <p:cNvCxnSpPr/>
          <p:nvPr/>
        </p:nvCxnSpPr>
        <p:spPr>
          <a:xfrm>
            <a:off x="2306111" y="5518026"/>
            <a:ext cx="0" cy="491400"/>
          </a:xfrm>
          <a:prstGeom prst="straightConnector1">
            <a:avLst/>
          </a:prstGeom>
          <a:noFill/>
          <a:ln w="9525" cap="flat" cmpd="sng">
            <a:solidFill>
              <a:schemeClr val="dk2"/>
            </a:solidFill>
            <a:prstDash val="dot"/>
            <a:round/>
            <a:headEnd type="none" w="med" len="med"/>
            <a:tailEnd type="none" w="med" len="med"/>
          </a:ln>
        </p:spPr>
      </p:cxnSp>
      <p:grpSp>
        <p:nvGrpSpPr>
          <p:cNvPr id="480" name="Google Shape;480;p44"/>
          <p:cNvGrpSpPr/>
          <p:nvPr/>
        </p:nvGrpSpPr>
        <p:grpSpPr>
          <a:xfrm>
            <a:off x="3452700" y="5501802"/>
            <a:ext cx="1110187" cy="491400"/>
            <a:chOff x="1186788" y="3215802"/>
            <a:chExt cx="1110187" cy="491400"/>
          </a:xfrm>
        </p:grpSpPr>
        <p:cxnSp>
          <p:nvCxnSpPr>
            <p:cNvPr id="481" name="Google Shape;481;p44"/>
            <p:cNvCxnSpPr/>
            <p:nvPr/>
          </p:nvCxnSpPr>
          <p:spPr>
            <a:xfrm>
              <a:off x="1186788" y="3215802"/>
              <a:ext cx="0" cy="491400"/>
            </a:xfrm>
            <a:prstGeom prst="straightConnector1">
              <a:avLst/>
            </a:prstGeom>
            <a:noFill/>
            <a:ln w="9525" cap="flat" cmpd="sng">
              <a:solidFill>
                <a:schemeClr val="dk2"/>
              </a:solidFill>
              <a:prstDash val="dot"/>
              <a:round/>
              <a:headEnd type="none" w="med" len="med"/>
              <a:tailEnd type="none" w="med" len="med"/>
            </a:ln>
          </p:spPr>
        </p:cxnSp>
        <p:cxnSp>
          <p:nvCxnSpPr>
            <p:cNvPr id="482" name="Google Shape;482;p44"/>
            <p:cNvCxnSpPr/>
            <p:nvPr/>
          </p:nvCxnSpPr>
          <p:spPr>
            <a:xfrm>
              <a:off x="2296974" y="3215802"/>
              <a:ext cx="0" cy="491400"/>
            </a:xfrm>
            <a:prstGeom prst="straightConnector1">
              <a:avLst/>
            </a:prstGeom>
            <a:noFill/>
            <a:ln w="9525" cap="flat" cmpd="sng">
              <a:solidFill>
                <a:schemeClr val="dk2"/>
              </a:solidFill>
              <a:prstDash val="dot"/>
              <a:round/>
              <a:headEnd type="none" w="med" len="med"/>
              <a:tailEnd type="none" w="med" len="med"/>
            </a:ln>
          </p:spPr>
        </p:cxnSp>
      </p:grpSp>
      <p:cxnSp>
        <p:nvCxnSpPr>
          <p:cNvPr id="483" name="Google Shape;483;p44"/>
          <p:cNvCxnSpPr/>
          <p:nvPr/>
        </p:nvCxnSpPr>
        <p:spPr>
          <a:xfrm>
            <a:off x="5709513" y="5501802"/>
            <a:ext cx="0" cy="491400"/>
          </a:xfrm>
          <a:prstGeom prst="straightConnector1">
            <a:avLst/>
          </a:prstGeom>
          <a:noFill/>
          <a:ln w="9525" cap="flat" cmpd="sng">
            <a:solidFill>
              <a:schemeClr val="dk2"/>
            </a:solidFill>
            <a:prstDash val="dot"/>
            <a:round/>
            <a:headEnd type="none" w="med" len="med"/>
            <a:tailEnd type="none" w="med" len="med"/>
          </a:ln>
        </p:spPr>
      </p:cxnSp>
      <p:cxnSp>
        <p:nvCxnSpPr>
          <p:cNvPr id="484" name="Google Shape;484;p44"/>
          <p:cNvCxnSpPr/>
          <p:nvPr/>
        </p:nvCxnSpPr>
        <p:spPr>
          <a:xfrm>
            <a:off x="6819699" y="5501802"/>
            <a:ext cx="0" cy="491400"/>
          </a:xfrm>
          <a:prstGeom prst="straightConnector1">
            <a:avLst/>
          </a:prstGeom>
          <a:noFill/>
          <a:ln w="9525" cap="flat" cmpd="sng">
            <a:solidFill>
              <a:schemeClr val="dk2"/>
            </a:solidFill>
            <a:prstDash val="dot"/>
            <a:round/>
            <a:headEnd type="none" w="med" len="med"/>
            <a:tailEnd type="none" w="med" len="med"/>
          </a:ln>
        </p:spPr>
      </p:cxnSp>
      <p:cxnSp>
        <p:nvCxnSpPr>
          <p:cNvPr id="485" name="Google Shape;485;p44"/>
          <p:cNvCxnSpPr/>
          <p:nvPr/>
        </p:nvCxnSpPr>
        <p:spPr>
          <a:xfrm>
            <a:off x="7941188" y="5501802"/>
            <a:ext cx="0" cy="491400"/>
          </a:xfrm>
          <a:prstGeom prst="straightConnector1">
            <a:avLst/>
          </a:prstGeom>
          <a:noFill/>
          <a:ln w="9525" cap="flat" cmpd="sng">
            <a:solidFill>
              <a:schemeClr val="dk2"/>
            </a:solidFill>
            <a:prstDash val="dot"/>
            <a:round/>
            <a:headEnd type="none" w="med" len="med"/>
            <a:tailEnd type="none" w="med" len="med"/>
          </a:ln>
        </p:spPr>
      </p:cxnSp>
      <p:cxnSp>
        <p:nvCxnSpPr>
          <p:cNvPr id="486" name="Google Shape;486;p44"/>
          <p:cNvCxnSpPr>
            <a:stCxn id="458" idx="2"/>
            <a:endCxn id="459" idx="2"/>
          </p:cNvCxnSpPr>
          <p:nvPr/>
        </p:nvCxnSpPr>
        <p:spPr>
          <a:xfrm rot="5400000">
            <a:off x="4571744" y="1851371"/>
            <a:ext cx="600" cy="7898700"/>
          </a:xfrm>
          <a:prstGeom prst="bentConnector3">
            <a:avLst>
              <a:gd name="adj1" fmla="val 163518913"/>
            </a:avLst>
          </a:prstGeom>
          <a:noFill/>
          <a:ln w="9525" cap="flat" cmpd="sng">
            <a:solidFill>
              <a:schemeClr val="dk2"/>
            </a:solidFill>
            <a:prstDash val="solid"/>
            <a:round/>
            <a:headEnd type="none" w="med" len="med"/>
            <a:tailEnd type="triangle" w="med" len="med"/>
          </a:ln>
        </p:spPr>
      </p:cxnSp>
      <p:cxnSp>
        <p:nvCxnSpPr>
          <p:cNvPr id="487" name="Google Shape;487;p44"/>
          <p:cNvCxnSpPr>
            <a:stCxn id="465" idx="2"/>
            <a:endCxn id="459" idx="2"/>
          </p:cNvCxnSpPr>
          <p:nvPr/>
        </p:nvCxnSpPr>
        <p:spPr>
          <a:xfrm rot="5400000">
            <a:off x="4007493" y="2415521"/>
            <a:ext cx="600" cy="6770400"/>
          </a:xfrm>
          <a:prstGeom prst="bentConnector3">
            <a:avLst>
              <a:gd name="adj1" fmla="val 163518913"/>
            </a:avLst>
          </a:prstGeom>
          <a:noFill/>
          <a:ln w="9525" cap="flat" cmpd="sng">
            <a:solidFill>
              <a:schemeClr val="dk2"/>
            </a:solidFill>
            <a:prstDash val="solid"/>
            <a:round/>
            <a:headEnd type="none" w="med" len="med"/>
            <a:tailEnd type="none" w="med" len="med"/>
          </a:ln>
        </p:spPr>
      </p:cxnSp>
      <p:cxnSp>
        <p:nvCxnSpPr>
          <p:cNvPr id="488" name="Google Shape;488;p44"/>
          <p:cNvCxnSpPr>
            <a:stCxn id="464" idx="2"/>
            <a:endCxn id="459" idx="2"/>
          </p:cNvCxnSpPr>
          <p:nvPr/>
        </p:nvCxnSpPr>
        <p:spPr>
          <a:xfrm rot="5400000">
            <a:off x="3443242" y="2979671"/>
            <a:ext cx="600" cy="5642100"/>
          </a:xfrm>
          <a:prstGeom prst="bentConnector3">
            <a:avLst>
              <a:gd name="adj1" fmla="val 163518913"/>
            </a:avLst>
          </a:prstGeom>
          <a:noFill/>
          <a:ln w="9525" cap="flat" cmpd="sng">
            <a:solidFill>
              <a:schemeClr val="dk2"/>
            </a:solidFill>
            <a:prstDash val="solid"/>
            <a:round/>
            <a:headEnd type="none" w="med" len="med"/>
            <a:tailEnd type="none" w="med" len="med"/>
          </a:ln>
        </p:spPr>
      </p:cxnSp>
      <p:sp>
        <p:nvSpPr>
          <p:cNvPr id="489" name="Google Shape;489;p44"/>
          <p:cNvSpPr txBox="1"/>
          <p:nvPr/>
        </p:nvSpPr>
        <p:spPr>
          <a:xfrm>
            <a:off x="2459700" y="2405461"/>
            <a:ext cx="839400" cy="319200"/>
          </a:xfrm>
          <a:prstGeom prst="rect">
            <a:avLst/>
          </a:prstGeom>
          <a:solidFill>
            <a:srgbClr val="FFFFFF"/>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brain.nndf</a:t>
            </a:r>
            <a:endParaRPr sz="1100"/>
          </a:p>
        </p:txBody>
      </p:sp>
      <p:sp>
        <p:nvSpPr>
          <p:cNvPr id="490" name="Google Shape;490;p44"/>
          <p:cNvSpPr txBox="1"/>
          <p:nvPr/>
        </p:nvSpPr>
        <p:spPr>
          <a:xfrm>
            <a:off x="6400000" y="2405461"/>
            <a:ext cx="839400" cy="3192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body.urdf</a:t>
            </a:r>
            <a:endParaRPr sz="1100"/>
          </a:p>
        </p:txBody>
      </p:sp>
      <p:sp>
        <p:nvSpPr>
          <p:cNvPr id="491" name="Google Shape;491;p44"/>
          <p:cNvSpPr txBox="1"/>
          <p:nvPr/>
        </p:nvSpPr>
        <p:spPr>
          <a:xfrm>
            <a:off x="7521500" y="2405461"/>
            <a:ext cx="839400" cy="319200"/>
          </a:xfrm>
          <a:prstGeom prst="rect">
            <a:avLst/>
          </a:prstGeom>
          <a:solidFill>
            <a:srgbClr val="FFFFFF"/>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world.sdf</a:t>
            </a:r>
            <a:endParaRPr sz="1100"/>
          </a:p>
        </p:txBody>
      </p:sp>
      <p:sp>
        <p:nvSpPr>
          <p:cNvPr id="492" name="Google Shape;492;p44"/>
          <p:cNvSpPr txBox="1"/>
          <p:nvPr/>
        </p:nvSpPr>
        <p:spPr>
          <a:xfrm>
            <a:off x="2459775" y="1882400"/>
            <a:ext cx="5901300" cy="319200"/>
          </a:xfrm>
          <a:prstGeom prst="rect">
            <a:avLst/>
          </a:prstGeom>
          <a:solidFill>
            <a:srgbClr val="FFFFFF"/>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pyrosim / pyrosim.py</a:t>
            </a:r>
            <a:endParaRPr sz="1100"/>
          </a:p>
        </p:txBody>
      </p:sp>
      <p:cxnSp>
        <p:nvCxnSpPr>
          <p:cNvPr id="493" name="Google Shape;493;p44"/>
          <p:cNvCxnSpPr/>
          <p:nvPr/>
        </p:nvCxnSpPr>
        <p:spPr>
          <a:xfrm>
            <a:off x="2887575" y="2207975"/>
            <a:ext cx="0" cy="196800"/>
          </a:xfrm>
          <a:prstGeom prst="straightConnector1">
            <a:avLst/>
          </a:prstGeom>
          <a:noFill/>
          <a:ln w="9525" cap="flat" cmpd="sng">
            <a:solidFill>
              <a:srgbClr val="00FF00"/>
            </a:solidFill>
            <a:prstDash val="solid"/>
            <a:round/>
            <a:headEnd type="none" w="med" len="med"/>
            <a:tailEnd type="triangle" w="med" len="med"/>
          </a:ln>
        </p:spPr>
      </p:cxnSp>
      <p:cxnSp>
        <p:nvCxnSpPr>
          <p:cNvPr id="494" name="Google Shape;494;p44"/>
          <p:cNvCxnSpPr/>
          <p:nvPr/>
        </p:nvCxnSpPr>
        <p:spPr>
          <a:xfrm>
            <a:off x="6817526" y="2207975"/>
            <a:ext cx="0" cy="196800"/>
          </a:xfrm>
          <a:prstGeom prst="straightConnector1">
            <a:avLst/>
          </a:prstGeom>
          <a:noFill/>
          <a:ln w="9525" cap="flat" cmpd="sng">
            <a:solidFill>
              <a:srgbClr val="FF0000"/>
            </a:solidFill>
            <a:prstDash val="solid"/>
            <a:round/>
            <a:headEnd type="none" w="med" len="med"/>
            <a:tailEnd type="triangle" w="med" len="med"/>
          </a:ln>
        </p:spPr>
      </p:cxnSp>
      <p:cxnSp>
        <p:nvCxnSpPr>
          <p:cNvPr id="495" name="Google Shape;495;p44"/>
          <p:cNvCxnSpPr/>
          <p:nvPr/>
        </p:nvCxnSpPr>
        <p:spPr>
          <a:xfrm>
            <a:off x="7949588" y="2207975"/>
            <a:ext cx="0" cy="196800"/>
          </a:xfrm>
          <a:prstGeom prst="straightConnector1">
            <a:avLst/>
          </a:prstGeom>
          <a:noFill/>
          <a:ln w="9525" cap="flat" cmpd="sng">
            <a:solidFill>
              <a:srgbClr val="0000FF"/>
            </a:solidFill>
            <a:prstDash val="solid"/>
            <a:round/>
            <a:headEnd type="none" w="med" len="med"/>
            <a:tailEnd type="triangle" w="med" len="med"/>
          </a:ln>
        </p:spPr>
      </p:cxnSp>
      <p:sp>
        <p:nvSpPr>
          <p:cNvPr id="496" name="Google Shape;496;p44"/>
          <p:cNvSpPr txBox="1"/>
          <p:nvPr/>
        </p:nvSpPr>
        <p:spPr>
          <a:xfrm>
            <a:off x="2459825" y="1386523"/>
            <a:ext cx="839400" cy="319200"/>
          </a:xfrm>
          <a:prstGeom prst="rect">
            <a:avLst/>
          </a:prstGeom>
          <a:solidFill>
            <a:srgbClr val="FFFFFF"/>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Brain1</a:t>
            </a:r>
            <a:endParaRPr sz="1100"/>
          </a:p>
        </p:txBody>
      </p:sp>
      <p:sp>
        <p:nvSpPr>
          <p:cNvPr id="497" name="Google Shape;497;p44"/>
          <p:cNvSpPr txBox="1"/>
          <p:nvPr/>
        </p:nvSpPr>
        <p:spPr>
          <a:xfrm>
            <a:off x="6400125" y="1386523"/>
            <a:ext cx="839400" cy="3192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Body1</a:t>
            </a:r>
            <a:endParaRPr sz="1100"/>
          </a:p>
        </p:txBody>
      </p:sp>
      <p:sp>
        <p:nvSpPr>
          <p:cNvPr id="498" name="Google Shape;498;p44"/>
          <p:cNvSpPr txBox="1"/>
          <p:nvPr/>
        </p:nvSpPr>
        <p:spPr>
          <a:xfrm>
            <a:off x="7521625" y="1386523"/>
            <a:ext cx="839400" cy="319200"/>
          </a:xfrm>
          <a:prstGeom prst="rect">
            <a:avLst/>
          </a:prstGeom>
          <a:solidFill>
            <a:srgbClr val="FFFFFF"/>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World1</a:t>
            </a:r>
            <a:endParaRPr sz="1100"/>
          </a:p>
        </p:txBody>
      </p:sp>
      <p:cxnSp>
        <p:nvCxnSpPr>
          <p:cNvPr id="499" name="Google Shape;499;p44"/>
          <p:cNvCxnSpPr/>
          <p:nvPr/>
        </p:nvCxnSpPr>
        <p:spPr>
          <a:xfrm>
            <a:off x="2887575" y="1696451"/>
            <a:ext cx="0" cy="196800"/>
          </a:xfrm>
          <a:prstGeom prst="straightConnector1">
            <a:avLst/>
          </a:prstGeom>
          <a:noFill/>
          <a:ln w="9525" cap="flat" cmpd="sng">
            <a:solidFill>
              <a:srgbClr val="00FF00"/>
            </a:solidFill>
            <a:prstDash val="solid"/>
            <a:round/>
            <a:headEnd type="none" w="med" len="med"/>
            <a:tailEnd type="triangle" w="med" len="med"/>
          </a:ln>
        </p:spPr>
      </p:cxnSp>
      <p:cxnSp>
        <p:nvCxnSpPr>
          <p:cNvPr id="500" name="Google Shape;500;p44"/>
          <p:cNvCxnSpPr/>
          <p:nvPr/>
        </p:nvCxnSpPr>
        <p:spPr>
          <a:xfrm>
            <a:off x="6817526" y="1696451"/>
            <a:ext cx="0" cy="196800"/>
          </a:xfrm>
          <a:prstGeom prst="straightConnector1">
            <a:avLst/>
          </a:prstGeom>
          <a:noFill/>
          <a:ln w="9525" cap="flat" cmpd="sng">
            <a:solidFill>
              <a:srgbClr val="FF0000"/>
            </a:solidFill>
            <a:prstDash val="solid"/>
            <a:round/>
            <a:headEnd type="none" w="med" len="med"/>
            <a:tailEnd type="triangle" w="med" len="med"/>
          </a:ln>
        </p:spPr>
      </p:cxnSp>
      <p:cxnSp>
        <p:nvCxnSpPr>
          <p:cNvPr id="501" name="Google Shape;501;p44"/>
          <p:cNvCxnSpPr/>
          <p:nvPr/>
        </p:nvCxnSpPr>
        <p:spPr>
          <a:xfrm>
            <a:off x="7949588" y="1696451"/>
            <a:ext cx="0" cy="196800"/>
          </a:xfrm>
          <a:prstGeom prst="straightConnector1">
            <a:avLst/>
          </a:prstGeom>
          <a:noFill/>
          <a:ln w="9525" cap="flat" cmpd="sng">
            <a:solidFill>
              <a:srgbClr val="0000FF"/>
            </a:solidFill>
            <a:prstDash val="solid"/>
            <a:round/>
            <a:headEnd type="none" w="med" len="med"/>
            <a:tailEnd type="triangle" w="med" len="med"/>
          </a:ln>
        </p:spPr>
      </p:cxnSp>
      <p:cxnSp>
        <p:nvCxnSpPr>
          <p:cNvPr id="502" name="Google Shape;502;p44"/>
          <p:cNvCxnSpPr>
            <a:stCxn id="503" idx="3"/>
            <a:endCxn id="458" idx="0"/>
          </p:cNvCxnSpPr>
          <p:nvPr/>
        </p:nvCxnSpPr>
        <p:spPr>
          <a:xfrm>
            <a:off x="8361039" y="4614938"/>
            <a:ext cx="160500" cy="569700"/>
          </a:xfrm>
          <a:prstGeom prst="bentConnector2">
            <a:avLst/>
          </a:prstGeom>
          <a:noFill/>
          <a:ln w="9525" cap="flat" cmpd="sng">
            <a:solidFill>
              <a:srgbClr val="0000FF"/>
            </a:solidFill>
            <a:prstDash val="solid"/>
            <a:round/>
            <a:headEnd type="none" w="med" len="med"/>
            <a:tailEnd type="triangle" w="med" len="med"/>
          </a:ln>
        </p:spPr>
      </p:cxnSp>
      <p:cxnSp>
        <p:nvCxnSpPr>
          <p:cNvPr id="504" name="Google Shape;504;p44"/>
          <p:cNvCxnSpPr>
            <a:stCxn id="503" idx="1"/>
            <a:endCxn id="464" idx="0"/>
          </p:cNvCxnSpPr>
          <p:nvPr/>
        </p:nvCxnSpPr>
        <p:spPr>
          <a:xfrm flipH="1">
            <a:off x="6264639" y="4614938"/>
            <a:ext cx="133200" cy="569700"/>
          </a:xfrm>
          <a:prstGeom prst="bentConnector2">
            <a:avLst/>
          </a:prstGeom>
          <a:noFill/>
          <a:ln w="9525" cap="flat" cmpd="sng">
            <a:solidFill>
              <a:srgbClr val="FF0000"/>
            </a:solidFill>
            <a:prstDash val="solid"/>
            <a:round/>
            <a:headEnd type="none" w="med" len="med"/>
            <a:tailEnd type="triangle" w="med" len="med"/>
          </a:ln>
        </p:spPr>
      </p:cxnSp>
      <p:cxnSp>
        <p:nvCxnSpPr>
          <p:cNvPr id="505" name="Google Shape;505;p44"/>
          <p:cNvCxnSpPr>
            <a:stCxn id="460" idx="3"/>
            <a:endCxn id="461" idx="1"/>
          </p:cNvCxnSpPr>
          <p:nvPr/>
        </p:nvCxnSpPr>
        <p:spPr>
          <a:xfrm>
            <a:off x="2170688" y="5492471"/>
            <a:ext cx="288900" cy="0"/>
          </a:xfrm>
          <a:prstGeom prst="straightConnector1">
            <a:avLst/>
          </a:prstGeom>
          <a:noFill/>
          <a:ln w="9525" cap="flat" cmpd="sng">
            <a:solidFill>
              <a:schemeClr val="dk2"/>
            </a:solidFill>
            <a:prstDash val="solid"/>
            <a:round/>
            <a:headEnd type="none" w="med" len="med"/>
            <a:tailEnd type="triangle" w="med" len="med"/>
          </a:ln>
        </p:spPr>
      </p:cxnSp>
      <p:cxnSp>
        <p:nvCxnSpPr>
          <p:cNvPr id="506" name="Google Shape;506;p44"/>
          <p:cNvCxnSpPr>
            <a:stCxn id="461" idx="3"/>
            <a:endCxn id="462" idx="1"/>
          </p:cNvCxnSpPr>
          <p:nvPr/>
        </p:nvCxnSpPr>
        <p:spPr>
          <a:xfrm>
            <a:off x="3299089" y="5492471"/>
            <a:ext cx="288900" cy="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4"/>
          <p:cNvSpPr txBox="1"/>
          <p:nvPr/>
        </p:nvSpPr>
        <p:spPr>
          <a:xfrm>
            <a:off x="6397839" y="3505650"/>
            <a:ext cx="1963200" cy="615900"/>
          </a:xfrm>
          <a:prstGeom prst="rect">
            <a:avLst/>
          </a:prstGeom>
          <a:solidFill>
            <a:srgbClr val="FFFFFF"/>
          </a:solid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pybullet.py</a:t>
            </a:r>
            <a:endParaRPr sz="1100"/>
          </a:p>
          <a:p>
            <a:pPr marL="0" lvl="0" indent="0" algn="ctr" rtl="0">
              <a:spcBef>
                <a:spcPts val="0"/>
              </a:spcBef>
              <a:spcAft>
                <a:spcPts val="0"/>
              </a:spcAft>
              <a:buNone/>
            </a:pPr>
            <a:r>
              <a:rPr lang="en-US" sz="1100"/>
              <a:t>(Python)</a:t>
            </a:r>
            <a:endParaRPr sz="1100"/>
          </a:p>
        </p:txBody>
      </p:sp>
      <p:sp>
        <p:nvSpPr>
          <p:cNvPr id="503" name="Google Shape;503;p44"/>
          <p:cNvSpPr txBox="1"/>
          <p:nvPr/>
        </p:nvSpPr>
        <p:spPr>
          <a:xfrm>
            <a:off x="6397839" y="4306988"/>
            <a:ext cx="1963200" cy="615900"/>
          </a:xfrm>
          <a:prstGeom prst="rect">
            <a:avLst/>
          </a:prstGeom>
          <a:solidFill>
            <a:srgbClr val="FFFFFF"/>
          </a:solid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bullet.cpp</a:t>
            </a:r>
            <a:endParaRPr sz="1100"/>
          </a:p>
          <a:p>
            <a:pPr marL="0" lvl="0" indent="0" algn="ctr" rtl="0">
              <a:spcBef>
                <a:spcPts val="0"/>
              </a:spcBef>
              <a:spcAft>
                <a:spcPts val="0"/>
              </a:spcAft>
              <a:buNone/>
            </a:pPr>
            <a:r>
              <a:rPr lang="en-US" sz="1100"/>
              <a:t>(C++)</a:t>
            </a:r>
            <a:endParaRPr sz="1100"/>
          </a:p>
        </p:txBody>
      </p:sp>
      <p:cxnSp>
        <p:nvCxnSpPr>
          <p:cNvPr id="508" name="Google Shape;508;p44"/>
          <p:cNvCxnSpPr>
            <a:stCxn id="503" idx="2"/>
          </p:cNvCxnSpPr>
          <p:nvPr/>
        </p:nvCxnSpPr>
        <p:spPr>
          <a:xfrm>
            <a:off x="7379439" y="4922888"/>
            <a:ext cx="0" cy="273000"/>
          </a:xfrm>
          <a:prstGeom prst="straightConnector1">
            <a:avLst/>
          </a:prstGeom>
          <a:noFill/>
          <a:ln w="9525" cap="flat" cmpd="sng">
            <a:solidFill>
              <a:srgbClr val="FF0000"/>
            </a:solidFill>
            <a:prstDash val="solid"/>
            <a:round/>
            <a:headEnd type="none" w="med" len="med"/>
            <a:tailEnd type="triangle" w="med" len="med"/>
          </a:ln>
        </p:spPr>
      </p:cxnSp>
      <p:sp>
        <p:nvSpPr>
          <p:cNvPr id="509" name="Google Shape;509;p44"/>
          <p:cNvSpPr txBox="1"/>
          <p:nvPr/>
        </p:nvSpPr>
        <p:spPr>
          <a:xfrm>
            <a:off x="1897914" y="3501600"/>
            <a:ext cx="1963200" cy="615900"/>
          </a:xfrm>
          <a:prstGeom prst="rect">
            <a:avLst/>
          </a:prstGeom>
          <a:solidFill>
            <a:srgbClr val="FFFFFF"/>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pyrosim /  </a:t>
            </a:r>
            <a:endParaRPr sz="1100"/>
          </a:p>
          <a:p>
            <a:pPr marL="0" lvl="0" indent="0" algn="ctr" rtl="0">
              <a:spcBef>
                <a:spcPts val="0"/>
              </a:spcBef>
              <a:spcAft>
                <a:spcPts val="0"/>
              </a:spcAft>
              <a:buNone/>
            </a:pPr>
            <a:r>
              <a:rPr lang="en-US" sz="1100"/>
              <a:t>neuralNetwork.py</a:t>
            </a:r>
            <a:endParaRPr sz="1100"/>
          </a:p>
        </p:txBody>
      </p:sp>
      <p:sp>
        <p:nvSpPr>
          <p:cNvPr id="510" name="Google Shape;510;p44"/>
          <p:cNvSpPr txBox="1"/>
          <p:nvPr/>
        </p:nvSpPr>
        <p:spPr>
          <a:xfrm>
            <a:off x="1895501" y="4303875"/>
            <a:ext cx="899100" cy="615900"/>
          </a:xfrm>
          <a:prstGeom prst="rect">
            <a:avLst/>
          </a:prstGeom>
          <a:solidFill>
            <a:srgbClr val="FFFFFF"/>
          </a:solidFill>
          <a:ln w="19050"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chemeClr val="dk1"/>
                </a:solidFill>
              </a:rPr>
              <a:t>pyrosim</a:t>
            </a:r>
            <a:r>
              <a:rPr lang="en-US" sz="1100"/>
              <a:t> /</a:t>
            </a:r>
            <a:endParaRPr sz="1100"/>
          </a:p>
          <a:p>
            <a:pPr marL="0" lvl="0" indent="0" algn="ctr" rtl="0">
              <a:spcBef>
                <a:spcPts val="0"/>
              </a:spcBef>
              <a:spcAft>
                <a:spcPts val="0"/>
              </a:spcAft>
              <a:buNone/>
            </a:pPr>
            <a:r>
              <a:rPr lang="en-US" sz="1100"/>
              <a:t>neuron.py</a:t>
            </a:r>
            <a:endParaRPr sz="1100"/>
          </a:p>
        </p:txBody>
      </p:sp>
      <p:sp>
        <p:nvSpPr>
          <p:cNvPr id="511" name="Google Shape;511;p44"/>
          <p:cNvSpPr txBox="1"/>
          <p:nvPr/>
        </p:nvSpPr>
        <p:spPr>
          <a:xfrm>
            <a:off x="2964151" y="4303875"/>
            <a:ext cx="899100" cy="615900"/>
          </a:xfrm>
          <a:prstGeom prst="rect">
            <a:avLst/>
          </a:prstGeom>
          <a:solidFill>
            <a:srgbClr val="FFFFFF"/>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chemeClr val="dk1"/>
                </a:solidFill>
              </a:rPr>
              <a:t>pyrosim</a:t>
            </a:r>
            <a:r>
              <a:rPr lang="en-US" sz="1100"/>
              <a:t> / synapse.py</a:t>
            </a:r>
            <a:endParaRPr sz="1100"/>
          </a:p>
        </p:txBody>
      </p:sp>
      <p:cxnSp>
        <p:nvCxnSpPr>
          <p:cNvPr id="512" name="Google Shape;512;p44"/>
          <p:cNvCxnSpPr>
            <a:stCxn id="507" idx="2"/>
            <a:endCxn id="503" idx="0"/>
          </p:cNvCxnSpPr>
          <p:nvPr/>
        </p:nvCxnSpPr>
        <p:spPr>
          <a:xfrm>
            <a:off x="7379439" y="4121550"/>
            <a:ext cx="0" cy="185400"/>
          </a:xfrm>
          <a:prstGeom prst="straightConnector1">
            <a:avLst/>
          </a:prstGeom>
          <a:noFill/>
          <a:ln w="9525" cap="flat" cmpd="sng">
            <a:solidFill>
              <a:srgbClr val="9900FF"/>
            </a:solidFill>
            <a:prstDash val="solid"/>
            <a:round/>
            <a:headEnd type="none" w="med" len="med"/>
            <a:tailEnd type="triangle" w="med" len="med"/>
          </a:ln>
        </p:spPr>
      </p:cxnSp>
      <p:cxnSp>
        <p:nvCxnSpPr>
          <p:cNvPr id="513" name="Google Shape;513;p44"/>
          <p:cNvCxnSpPr/>
          <p:nvPr/>
        </p:nvCxnSpPr>
        <p:spPr>
          <a:xfrm>
            <a:off x="2333029" y="4112975"/>
            <a:ext cx="0" cy="196800"/>
          </a:xfrm>
          <a:prstGeom prst="straightConnector1">
            <a:avLst/>
          </a:prstGeom>
          <a:noFill/>
          <a:ln w="9525" cap="flat" cmpd="sng">
            <a:solidFill>
              <a:srgbClr val="B6D7A8"/>
            </a:solidFill>
            <a:prstDash val="solid"/>
            <a:round/>
            <a:headEnd type="none" w="med" len="med"/>
            <a:tailEnd type="triangle" w="med" len="med"/>
          </a:ln>
        </p:spPr>
      </p:cxnSp>
      <p:cxnSp>
        <p:nvCxnSpPr>
          <p:cNvPr id="514" name="Google Shape;514;p44"/>
          <p:cNvCxnSpPr/>
          <p:nvPr/>
        </p:nvCxnSpPr>
        <p:spPr>
          <a:xfrm>
            <a:off x="3465091" y="4113340"/>
            <a:ext cx="0" cy="196800"/>
          </a:xfrm>
          <a:prstGeom prst="straightConnector1">
            <a:avLst/>
          </a:prstGeom>
          <a:noFill/>
          <a:ln w="9525" cap="flat" cmpd="sng">
            <a:solidFill>
              <a:srgbClr val="38761D"/>
            </a:solidFill>
            <a:prstDash val="solid"/>
            <a:round/>
            <a:headEnd type="none" w="med" len="med"/>
            <a:tailEnd type="triangle" w="med" len="med"/>
          </a:ln>
        </p:spPr>
      </p:cxnSp>
      <p:cxnSp>
        <p:nvCxnSpPr>
          <p:cNvPr id="515" name="Google Shape;515;p44"/>
          <p:cNvCxnSpPr>
            <a:stCxn id="510" idx="2"/>
            <a:endCxn id="460" idx="0"/>
          </p:cNvCxnSpPr>
          <p:nvPr/>
        </p:nvCxnSpPr>
        <p:spPr>
          <a:xfrm rot="5400000">
            <a:off x="1915751" y="4755075"/>
            <a:ext cx="264600" cy="594000"/>
          </a:xfrm>
          <a:prstGeom prst="bentConnector3">
            <a:avLst>
              <a:gd name="adj1" fmla="val 50028"/>
            </a:avLst>
          </a:prstGeom>
          <a:noFill/>
          <a:ln w="9525" cap="flat" cmpd="sng">
            <a:solidFill>
              <a:srgbClr val="B6D7A8"/>
            </a:solidFill>
            <a:prstDash val="solid"/>
            <a:round/>
            <a:headEnd type="none" w="med" len="med"/>
            <a:tailEnd type="triangle" w="med" len="med"/>
          </a:ln>
        </p:spPr>
      </p:cxnSp>
      <p:cxnSp>
        <p:nvCxnSpPr>
          <p:cNvPr id="516" name="Google Shape;516;p44"/>
          <p:cNvCxnSpPr>
            <a:stCxn id="510" idx="2"/>
            <a:endCxn id="461" idx="0"/>
          </p:cNvCxnSpPr>
          <p:nvPr/>
        </p:nvCxnSpPr>
        <p:spPr>
          <a:xfrm rot="-5400000" flipH="1">
            <a:off x="2479901" y="4784925"/>
            <a:ext cx="264600" cy="534300"/>
          </a:xfrm>
          <a:prstGeom prst="bentConnector3">
            <a:avLst>
              <a:gd name="adj1" fmla="val 50028"/>
            </a:avLst>
          </a:prstGeom>
          <a:noFill/>
          <a:ln w="9525" cap="flat" cmpd="sng">
            <a:solidFill>
              <a:srgbClr val="B6D7A8"/>
            </a:solidFill>
            <a:prstDash val="solid"/>
            <a:round/>
            <a:headEnd type="none" w="med" len="med"/>
            <a:tailEnd type="triangle" w="med" len="med"/>
          </a:ln>
        </p:spPr>
      </p:cxnSp>
      <p:cxnSp>
        <p:nvCxnSpPr>
          <p:cNvPr id="517" name="Google Shape;517;p44"/>
          <p:cNvCxnSpPr>
            <a:stCxn id="510" idx="2"/>
            <a:endCxn id="462" idx="0"/>
          </p:cNvCxnSpPr>
          <p:nvPr/>
        </p:nvCxnSpPr>
        <p:spPr>
          <a:xfrm rot="-5400000" flipH="1">
            <a:off x="3044051" y="4220775"/>
            <a:ext cx="264600" cy="1662600"/>
          </a:xfrm>
          <a:prstGeom prst="bentConnector3">
            <a:avLst>
              <a:gd name="adj1" fmla="val 50028"/>
            </a:avLst>
          </a:prstGeom>
          <a:noFill/>
          <a:ln w="9525" cap="flat" cmpd="sng">
            <a:solidFill>
              <a:srgbClr val="B6D7A8"/>
            </a:solidFill>
            <a:prstDash val="solid"/>
            <a:round/>
            <a:headEnd type="none" w="med" len="med"/>
            <a:tailEnd type="triangle" w="med" len="med"/>
          </a:ln>
        </p:spPr>
      </p:cxnSp>
      <p:sp>
        <p:nvSpPr>
          <p:cNvPr id="518" name="Google Shape;518;p44"/>
          <p:cNvSpPr txBox="1"/>
          <p:nvPr/>
        </p:nvSpPr>
        <p:spPr>
          <a:xfrm>
            <a:off x="202875" y="2940875"/>
            <a:ext cx="8394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fitness1.p</a:t>
            </a:r>
            <a:endParaRPr sz="1100"/>
          </a:p>
        </p:txBody>
      </p:sp>
      <p:cxnSp>
        <p:nvCxnSpPr>
          <p:cNvPr id="519" name="Google Shape;519;p44"/>
          <p:cNvCxnSpPr>
            <a:stCxn id="459" idx="0"/>
            <a:endCxn id="518" idx="2"/>
          </p:cNvCxnSpPr>
          <p:nvPr/>
        </p:nvCxnSpPr>
        <p:spPr>
          <a:xfrm rot="10800000">
            <a:off x="622575" y="3260027"/>
            <a:ext cx="0" cy="192450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4"/>
          <p:cNvCxnSpPr>
            <a:stCxn id="518" idx="0"/>
            <a:endCxn id="521" idx="1"/>
          </p:cNvCxnSpPr>
          <p:nvPr/>
        </p:nvCxnSpPr>
        <p:spPr>
          <a:xfrm rot="-5400000">
            <a:off x="466125" y="947225"/>
            <a:ext cx="2150100" cy="1837200"/>
          </a:xfrm>
          <a:prstGeom prst="bentConnector2">
            <a:avLst/>
          </a:prstGeom>
          <a:noFill/>
          <a:ln w="9525" cap="flat" cmpd="sng">
            <a:solidFill>
              <a:schemeClr val="dk2"/>
            </a:solidFill>
            <a:prstDash val="dot"/>
            <a:round/>
            <a:headEnd type="none" w="med" len="med"/>
            <a:tailEnd type="triangle" w="med" len="med"/>
          </a:ln>
        </p:spPr>
      </p:cxnSp>
      <p:cxnSp>
        <p:nvCxnSpPr>
          <p:cNvPr id="522" name="Google Shape;522;p44"/>
          <p:cNvCxnSpPr>
            <a:stCxn id="521" idx="2"/>
            <a:endCxn id="496" idx="0"/>
          </p:cNvCxnSpPr>
          <p:nvPr/>
        </p:nvCxnSpPr>
        <p:spPr>
          <a:xfrm rot="-5400000" flipH="1">
            <a:off x="2661750" y="1168126"/>
            <a:ext cx="435900" cy="600"/>
          </a:xfrm>
          <a:prstGeom prst="bentConnector3">
            <a:avLst>
              <a:gd name="adj1" fmla="val 50017"/>
            </a:avLst>
          </a:prstGeom>
          <a:noFill/>
          <a:ln w="9525" cap="flat" cmpd="sng">
            <a:solidFill>
              <a:srgbClr val="000000"/>
            </a:solidFill>
            <a:prstDash val="solid"/>
            <a:round/>
            <a:headEnd type="none" w="med" len="med"/>
            <a:tailEnd type="triangle" w="med" len="med"/>
          </a:ln>
        </p:spPr>
      </p:cxnSp>
      <p:cxnSp>
        <p:nvCxnSpPr>
          <p:cNvPr id="523" name="Google Shape;523;p44"/>
          <p:cNvCxnSpPr>
            <a:stCxn id="521" idx="2"/>
            <a:endCxn id="497" idx="0"/>
          </p:cNvCxnSpPr>
          <p:nvPr/>
        </p:nvCxnSpPr>
        <p:spPr>
          <a:xfrm rot="-5400000" flipH="1">
            <a:off x="4631700" y="-801824"/>
            <a:ext cx="435900" cy="3940500"/>
          </a:xfrm>
          <a:prstGeom prst="bentConnector3">
            <a:avLst>
              <a:gd name="adj1" fmla="val 50017"/>
            </a:avLst>
          </a:prstGeom>
          <a:noFill/>
          <a:ln w="9525" cap="flat" cmpd="sng">
            <a:solidFill>
              <a:srgbClr val="000000"/>
            </a:solidFill>
            <a:prstDash val="solid"/>
            <a:round/>
            <a:headEnd type="none" w="med" len="med"/>
            <a:tailEnd type="triangle" w="med" len="med"/>
          </a:ln>
        </p:spPr>
      </p:cxnSp>
      <p:sp>
        <p:nvSpPr>
          <p:cNvPr id="521" name="Google Shape;521;p44"/>
          <p:cNvSpPr txBox="1"/>
          <p:nvPr/>
        </p:nvSpPr>
        <p:spPr>
          <a:xfrm>
            <a:off x="2459700" y="631276"/>
            <a:ext cx="8394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genome</a:t>
            </a:r>
            <a:r>
              <a:rPr lang="en-US" sz="1100" baseline="-25000"/>
              <a:t>1</a:t>
            </a:r>
            <a:endParaRPr sz="1100" baseline="-25000"/>
          </a:p>
        </p:txBody>
      </p:sp>
      <p:sp>
        <p:nvSpPr>
          <p:cNvPr id="524" name="Google Shape;524;p44"/>
          <p:cNvSpPr txBox="1"/>
          <p:nvPr/>
        </p:nvSpPr>
        <p:spPr>
          <a:xfrm>
            <a:off x="3418675" y="631276"/>
            <a:ext cx="8394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genome</a:t>
            </a:r>
            <a:r>
              <a:rPr lang="en-US" sz="1100" baseline="-25000"/>
              <a:t>2</a:t>
            </a:r>
            <a:endParaRPr sz="1100" baseline="-25000"/>
          </a:p>
        </p:txBody>
      </p:sp>
      <p:sp>
        <p:nvSpPr>
          <p:cNvPr id="525" name="Google Shape;525;p44"/>
          <p:cNvSpPr txBox="1"/>
          <p:nvPr/>
        </p:nvSpPr>
        <p:spPr>
          <a:xfrm>
            <a:off x="4606250" y="631276"/>
            <a:ext cx="8394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genome</a:t>
            </a:r>
            <a:r>
              <a:rPr lang="en-US" sz="1100" baseline="-25000"/>
              <a:t>n</a:t>
            </a:r>
            <a:endParaRPr sz="1100" baseline="-25000"/>
          </a:p>
        </p:txBody>
      </p:sp>
      <p:sp>
        <p:nvSpPr>
          <p:cNvPr id="526" name="Google Shape;526;p44"/>
          <p:cNvSpPr txBox="1"/>
          <p:nvPr/>
        </p:nvSpPr>
        <p:spPr>
          <a:xfrm>
            <a:off x="4258075" y="611050"/>
            <a:ext cx="36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a:t>
            </a:r>
            <a:endParaRPr/>
          </a:p>
        </p:txBody>
      </p:sp>
      <p:sp>
        <p:nvSpPr>
          <p:cNvPr id="527" name="Google Shape;527;p44"/>
          <p:cNvSpPr txBox="1"/>
          <p:nvPr/>
        </p:nvSpPr>
        <p:spPr>
          <a:xfrm>
            <a:off x="2459775" y="59587"/>
            <a:ext cx="29859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evolve.py</a:t>
            </a:r>
            <a:endParaRPr sz="1100"/>
          </a:p>
        </p:txBody>
      </p:sp>
      <p:cxnSp>
        <p:nvCxnSpPr>
          <p:cNvPr id="528" name="Google Shape;528;p44"/>
          <p:cNvCxnSpPr/>
          <p:nvPr/>
        </p:nvCxnSpPr>
        <p:spPr>
          <a:xfrm rot="-5400000" flipH="1">
            <a:off x="4881600" y="503874"/>
            <a:ext cx="264600" cy="600"/>
          </a:xfrm>
          <a:prstGeom prst="bentConnector3">
            <a:avLst>
              <a:gd name="adj1" fmla="val 50000"/>
            </a:avLst>
          </a:prstGeom>
          <a:noFill/>
          <a:ln w="9525" cap="flat" cmpd="sng">
            <a:solidFill>
              <a:srgbClr val="000000"/>
            </a:solidFill>
            <a:prstDash val="solid"/>
            <a:round/>
            <a:headEnd type="none" w="med" len="med"/>
            <a:tailEnd type="triangle" w="med" len="med"/>
          </a:ln>
        </p:spPr>
      </p:cxnSp>
      <p:cxnSp>
        <p:nvCxnSpPr>
          <p:cNvPr id="529" name="Google Shape;529;p44"/>
          <p:cNvCxnSpPr/>
          <p:nvPr/>
        </p:nvCxnSpPr>
        <p:spPr>
          <a:xfrm rot="-5400000" flipH="1">
            <a:off x="3717095" y="503874"/>
            <a:ext cx="264600" cy="600"/>
          </a:xfrm>
          <a:prstGeom prst="bentConnector3">
            <a:avLst>
              <a:gd name="adj1" fmla="val 50000"/>
            </a:avLst>
          </a:prstGeom>
          <a:noFill/>
          <a:ln w="9525" cap="flat" cmpd="sng">
            <a:solidFill>
              <a:srgbClr val="000000"/>
            </a:solidFill>
            <a:prstDash val="solid"/>
            <a:round/>
            <a:headEnd type="none" w="med" len="med"/>
            <a:tailEnd type="triangle" w="med" len="med"/>
          </a:ln>
        </p:spPr>
      </p:cxnSp>
      <p:cxnSp>
        <p:nvCxnSpPr>
          <p:cNvPr id="530" name="Google Shape;530;p44"/>
          <p:cNvCxnSpPr/>
          <p:nvPr/>
        </p:nvCxnSpPr>
        <p:spPr>
          <a:xfrm rot="-5400000" flipH="1">
            <a:off x="2748375" y="503874"/>
            <a:ext cx="264600" cy="600"/>
          </a:xfrm>
          <a:prstGeom prst="bentConnector3">
            <a:avLst>
              <a:gd name="adj1" fmla="val 50000"/>
            </a:avLst>
          </a:prstGeom>
          <a:noFill/>
          <a:ln w="9525" cap="flat" cmpd="sng">
            <a:solidFill>
              <a:srgbClr val="000000"/>
            </a:solidFill>
            <a:prstDash val="solid"/>
            <a:round/>
            <a:headEnd type="none" w="med" len="med"/>
            <a:tailEnd type="triangle" w="med" len="med"/>
          </a:ln>
        </p:spPr>
      </p:cxnSp>
      <p:sp>
        <p:nvSpPr>
          <p:cNvPr id="531" name="Google Shape;531;p44"/>
          <p:cNvSpPr txBox="1"/>
          <p:nvPr/>
        </p:nvSpPr>
        <p:spPr>
          <a:xfrm>
            <a:off x="5888700" y="631276"/>
            <a:ext cx="8394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genome</a:t>
            </a:r>
            <a:r>
              <a:rPr lang="en-US" sz="1100" baseline="-25000"/>
              <a:t>1</a:t>
            </a:r>
            <a:endParaRPr sz="1100" baseline="-25000"/>
          </a:p>
        </p:txBody>
      </p:sp>
      <p:sp>
        <p:nvSpPr>
          <p:cNvPr id="532" name="Google Shape;532;p44"/>
          <p:cNvSpPr txBox="1"/>
          <p:nvPr/>
        </p:nvSpPr>
        <p:spPr>
          <a:xfrm>
            <a:off x="6847675" y="631276"/>
            <a:ext cx="8394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genome</a:t>
            </a:r>
            <a:r>
              <a:rPr lang="en-US" sz="1100" baseline="-25000"/>
              <a:t>2</a:t>
            </a:r>
            <a:endParaRPr sz="1100" baseline="-25000"/>
          </a:p>
        </p:txBody>
      </p:sp>
      <p:sp>
        <p:nvSpPr>
          <p:cNvPr id="533" name="Google Shape;533;p44"/>
          <p:cNvSpPr txBox="1"/>
          <p:nvPr/>
        </p:nvSpPr>
        <p:spPr>
          <a:xfrm>
            <a:off x="8035250" y="631276"/>
            <a:ext cx="8394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genome</a:t>
            </a:r>
            <a:r>
              <a:rPr lang="en-US" sz="1100" baseline="-25000"/>
              <a:t>n</a:t>
            </a:r>
            <a:endParaRPr sz="1100" baseline="-25000"/>
          </a:p>
        </p:txBody>
      </p:sp>
      <p:sp>
        <p:nvSpPr>
          <p:cNvPr id="534" name="Google Shape;534;p44"/>
          <p:cNvSpPr txBox="1"/>
          <p:nvPr/>
        </p:nvSpPr>
        <p:spPr>
          <a:xfrm>
            <a:off x="7687075" y="611050"/>
            <a:ext cx="36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a:t>
            </a:r>
            <a:endParaRPr/>
          </a:p>
        </p:txBody>
      </p:sp>
      <p:sp>
        <p:nvSpPr>
          <p:cNvPr id="535" name="Google Shape;535;p44"/>
          <p:cNvSpPr txBox="1"/>
          <p:nvPr/>
        </p:nvSpPr>
        <p:spPr>
          <a:xfrm>
            <a:off x="5888775" y="59587"/>
            <a:ext cx="29859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evolve.py</a:t>
            </a:r>
            <a:endParaRPr sz="1100"/>
          </a:p>
        </p:txBody>
      </p:sp>
      <p:cxnSp>
        <p:nvCxnSpPr>
          <p:cNvPr id="536" name="Google Shape;536;p44"/>
          <p:cNvCxnSpPr/>
          <p:nvPr/>
        </p:nvCxnSpPr>
        <p:spPr>
          <a:xfrm rot="-5400000" flipH="1">
            <a:off x="8310600" y="503874"/>
            <a:ext cx="264600" cy="600"/>
          </a:xfrm>
          <a:prstGeom prst="bentConnector3">
            <a:avLst>
              <a:gd name="adj1" fmla="val 50000"/>
            </a:avLst>
          </a:prstGeom>
          <a:noFill/>
          <a:ln w="9525" cap="flat" cmpd="sng">
            <a:solidFill>
              <a:srgbClr val="000000"/>
            </a:solidFill>
            <a:prstDash val="solid"/>
            <a:round/>
            <a:headEnd type="none" w="med" len="med"/>
            <a:tailEnd type="triangle" w="med" len="med"/>
          </a:ln>
        </p:spPr>
      </p:cxnSp>
      <p:cxnSp>
        <p:nvCxnSpPr>
          <p:cNvPr id="537" name="Google Shape;537;p44"/>
          <p:cNvCxnSpPr/>
          <p:nvPr/>
        </p:nvCxnSpPr>
        <p:spPr>
          <a:xfrm rot="-5400000" flipH="1">
            <a:off x="7146095" y="503874"/>
            <a:ext cx="264600" cy="600"/>
          </a:xfrm>
          <a:prstGeom prst="bentConnector3">
            <a:avLst>
              <a:gd name="adj1" fmla="val 50000"/>
            </a:avLst>
          </a:prstGeom>
          <a:noFill/>
          <a:ln w="9525" cap="flat" cmpd="sng">
            <a:solidFill>
              <a:srgbClr val="000000"/>
            </a:solidFill>
            <a:prstDash val="solid"/>
            <a:round/>
            <a:headEnd type="none" w="med" len="med"/>
            <a:tailEnd type="triangle" w="med" len="med"/>
          </a:ln>
        </p:spPr>
      </p:cxnSp>
      <p:sp>
        <p:nvSpPr>
          <p:cNvPr id="538" name="Google Shape;538;p44"/>
          <p:cNvSpPr/>
          <p:nvPr/>
        </p:nvSpPr>
        <p:spPr>
          <a:xfrm>
            <a:off x="5457950" y="240625"/>
            <a:ext cx="2493825" cy="1137550"/>
          </a:xfrm>
          <a:custGeom>
            <a:avLst/>
            <a:gdLst/>
            <a:ahLst/>
            <a:cxnLst/>
            <a:rect l="l" t="t" r="r" b="b"/>
            <a:pathLst>
              <a:path w="99753" h="45502" extrusionOk="0">
                <a:moveTo>
                  <a:pt x="0" y="0"/>
                </a:moveTo>
                <a:lnTo>
                  <a:pt x="9188" y="0"/>
                </a:lnTo>
                <a:lnTo>
                  <a:pt x="9188" y="33689"/>
                </a:lnTo>
                <a:lnTo>
                  <a:pt x="99753" y="33689"/>
                </a:lnTo>
                <a:lnTo>
                  <a:pt x="99753" y="45502"/>
                </a:lnTo>
              </a:path>
            </a:pathLst>
          </a:custGeom>
          <a:noFill/>
          <a:ln w="9525" cap="flat" cmpd="sng">
            <a:solidFill>
              <a:srgbClr val="000000"/>
            </a:solidFill>
            <a:prstDash val="solid"/>
            <a:round/>
            <a:headEnd type="none" w="med" len="med"/>
            <a:tailEnd type="triangle" w="med" len="med"/>
          </a:ln>
        </p:spPr>
      </p:sp>
      <p:cxnSp>
        <p:nvCxnSpPr>
          <p:cNvPr id="539" name="Google Shape;539;p44"/>
          <p:cNvCxnSpPr/>
          <p:nvPr/>
        </p:nvCxnSpPr>
        <p:spPr>
          <a:xfrm rot="-5400000" flipH="1">
            <a:off x="6177375" y="503874"/>
            <a:ext cx="264600" cy="600"/>
          </a:xfrm>
          <a:prstGeom prst="bentConnector3">
            <a:avLst>
              <a:gd name="adj1" fmla="val 50000"/>
            </a:avLst>
          </a:prstGeom>
          <a:noFill/>
          <a:ln w="9525" cap="flat" cmpd="sng">
            <a:solidFill>
              <a:srgbClr val="000000"/>
            </a:solidFill>
            <a:prstDash val="solid"/>
            <a:round/>
            <a:headEnd type="none" w="med" len="med"/>
            <a:tailEnd type="triangle" w="med" len="med"/>
          </a:ln>
        </p:spPr>
      </p:cxnSp>
      <p:sp>
        <p:nvSpPr>
          <p:cNvPr id="540" name="Google Shape;540;p44"/>
          <p:cNvSpPr txBox="1"/>
          <p:nvPr/>
        </p:nvSpPr>
        <p:spPr>
          <a:xfrm>
            <a:off x="2459775" y="2940863"/>
            <a:ext cx="59013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simulate.py</a:t>
            </a:r>
            <a:endParaRPr sz="1100"/>
          </a:p>
        </p:txBody>
      </p:sp>
      <p:cxnSp>
        <p:nvCxnSpPr>
          <p:cNvPr id="541" name="Google Shape;541;p44"/>
          <p:cNvCxnSpPr/>
          <p:nvPr/>
        </p:nvCxnSpPr>
        <p:spPr>
          <a:xfrm>
            <a:off x="2887575" y="2741375"/>
            <a:ext cx="0" cy="196800"/>
          </a:xfrm>
          <a:prstGeom prst="straightConnector1">
            <a:avLst/>
          </a:prstGeom>
          <a:noFill/>
          <a:ln w="9525" cap="flat" cmpd="sng">
            <a:solidFill>
              <a:srgbClr val="00FF00"/>
            </a:solidFill>
            <a:prstDash val="dot"/>
            <a:round/>
            <a:headEnd type="none" w="med" len="med"/>
            <a:tailEnd type="triangle" w="med" len="med"/>
          </a:ln>
        </p:spPr>
      </p:cxnSp>
      <p:cxnSp>
        <p:nvCxnSpPr>
          <p:cNvPr id="542" name="Google Shape;542;p44"/>
          <p:cNvCxnSpPr/>
          <p:nvPr/>
        </p:nvCxnSpPr>
        <p:spPr>
          <a:xfrm>
            <a:off x="6817526" y="2741375"/>
            <a:ext cx="0" cy="196800"/>
          </a:xfrm>
          <a:prstGeom prst="straightConnector1">
            <a:avLst/>
          </a:prstGeom>
          <a:noFill/>
          <a:ln w="9525" cap="flat" cmpd="sng">
            <a:solidFill>
              <a:srgbClr val="FF0000"/>
            </a:solidFill>
            <a:prstDash val="dot"/>
            <a:round/>
            <a:headEnd type="none" w="med" len="med"/>
            <a:tailEnd type="triangle" w="med" len="med"/>
          </a:ln>
        </p:spPr>
      </p:cxnSp>
      <p:cxnSp>
        <p:nvCxnSpPr>
          <p:cNvPr id="543" name="Google Shape;543;p44"/>
          <p:cNvCxnSpPr/>
          <p:nvPr/>
        </p:nvCxnSpPr>
        <p:spPr>
          <a:xfrm>
            <a:off x="7949588" y="2741375"/>
            <a:ext cx="0" cy="196800"/>
          </a:xfrm>
          <a:prstGeom prst="straightConnector1">
            <a:avLst/>
          </a:prstGeom>
          <a:noFill/>
          <a:ln w="9525" cap="flat" cmpd="sng">
            <a:solidFill>
              <a:srgbClr val="0000FF"/>
            </a:solidFill>
            <a:prstDash val="dot"/>
            <a:round/>
            <a:headEnd type="none" w="med" len="med"/>
            <a:tailEnd type="triangle" w="med" len="med"/>
          </a:ln>
        </p:spPr>
      </p:cxnSp>
      <p:cxnSp>
        <p:nvCxnSpPr>
          <p:cNvPr id="544" name="Google Shape;544;p44"/>
          <p:cNvCxnSpPr/>
          <p:nvPr/>
        </p:nvCxnSpPr>
        <p:spPr>
          <a:xfrm>
            <a:off x="2887575" y="3285713"/>
            <a:ext cx="0" cy="196800"/>
          </a:xfrm>
          <a:prstGeom prst="straightConnector1">
            <a:avLst/>
          </a:prstGeom>
          <a:noFill/>
          <a:ln w="9525" cap="flat" cmpd="sng">
            <a:solidFill>
              <a:srgbClr val="00FF00"/>
            </a:solidFill>
            <a:prstDash val="solid"/>
            <a:round/>
            <a:headEnd type="none" w="med" len="med"/>
            <a:tailEnd type="triangle" w="med" len="med"/>
          </a:ln>
        </p:spPr>
      </p:cxnSp>
      <p:cxnSp>
        <p:nvCxnSpPr>
          <p:cNvPr id="545" name="Google Shape;545;p44"/>
          <p:cNvCxnSpPr/>
          <p:nvPr/>
        </p:nvCxnSpPr>
        <p:spPr>
          <a:xfrm>
            <a:off x="6817526" y="3285713"/>
            <a:ext cx="0" cy="196800"/>
          </a:xfrm>
          <a:prstGeom prst="straightConnector1">
            <a:avLst/>
          </a:prstGeom>
          <a:noFill/>
          <a:ln w="9525" cap="flat" cmpd="sng">
            <a:solidFill>
              <a:srgbClr val="FF0000"/>
            </a:solidFill>
            <a:prstDash val="solid"/>
            <a:round/>
            <a:headEnd type="none" w="med" len="med"/>
            <a:tailEnd type="triangle" w="med" len="med"/>
          </a:ln>
        </p:spPr>
      </p:cxnSp>
      <p:cxnSp>
        <p:nvCxnSpPr>
          <p:cNvPr id="546" name="Google Shape;546;p44"/>
          <p:cNvCxnSpPr/>
          <p:nvPr/>
        </p:nvCxnSpPr>
        <p:spPr>
          <a:xfrm>
            <a:off x="7949588" y="3285713"/>
            <a:ext cx="0" cy="196800"/>
          </a:xfrm>
          <a:prstGeom prst="straightConnector1">
            <a:avLst/>
          </a:prstGeom>
          <a:noFill/>
          <a:ln w="9525" cap="flat" cmpd="sng">
            <a:solidFill>
              <a:srgbClr val="0000FF"/>
            </a:solidFill>
            <a:prstDash val="solid"/>
            <a:round/>
            <a:headEnd type="none" w="med" len="med"/>
            <a:tailEnd type="triangle" w="med" len="med"/>
          </a:ln>
        </p:spPr>
      </p:cxnSp>
      <p:sp>
        <p:nvSpPr>
          <p:cNvPr id="547" name="Google Shape;547;p44"/>
          <p:cNvSpPr txBox="1"/>
          <p:nvPr/>
        </p:nvSpPr>
        <p:spPr>
          <a:xfrm>
            <a:off x="0" y="325"/>
            <a:ext cx="47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After 10 weeks: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5"/>
          <p:cNvSpPr/>
          <p:nvPr/>
        </p:nvSpPr>
        <p:spPr>
          <a:xfrm>
            <a:off x="0" y="0"/>
            <a:ext cx="9178200" cy="2803200"/>
          </a:xfrm>
          <a:prstGeom prst="rect">
            <a:avLst/>
          </a:prstGeom>
          <a:solidFill>
            <a:schemeClr val="lt2"/>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txBox="1"/>
          <p:nvPr/>
        </p:nvSpPr>
        <p:spPr>
          <a:xfrm>
            <a:off x="8101694"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Links</a:t>
            </a:r>
            <a:endParaRPr sz="1100">
              <a:solidFill>
                <a:srgbClr val="EFEFEF"/>
              </a:solidFill>
            </a:endParaRPr>
          </a:p>
        </p:txBody>
      </p:sp>
      <p:sp>
        <p:nvSpPr>
          <p:cNvPr id="554" name="Google Shape;554;p45"/>
          <p:cNvSpPr txBox="1"/>
          <p:nvPr/>
        </p:nvSpPr>
        <p:spPr>
          <a:xfrm>
            <a:off x="202875" y="5184527"/>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Sensors</a:t>
            </a:r>
            <a:endParaRPr sz="1100">
              <a:solidFill>
                <a:srgbClr val="EFEFEF"/>
              </a:solidFill>
            </a:endParaRPr>
          </a:p>
        </p:txBody>
      </p:sp>
      <p:sp>
        <p:nvSpPr>
          <p:cNvPr id="555" name="Google Shape;555;p45"/>
          <p:cNvSpPr txBox="1"/>
          <p:nvPr/>
        </p:nvSpPr>
        <p:spPr>
          <a:xfrm>
            <a:off x="1331288"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Sensor</a:t>
            </a:r>
            <a:endParaRPr sz="1100">
              <a:solidFill>
                <a:srgbClr val="EFEFEF"/>
              </a:solidFill>
            </a:endParaRPr>
          </a:p>
          <a:p>
            <a:pPr marL="0" lvl="0" indent="0" algn="ctr" rtl="0">
              <a:spcBef>
                <a:spcPts val="0"/>
              </a:spcBef>
              <a:spcAft>
                <a:spcPts val="0"/>
              </a:spcAft>
              <a:buNone/>
            </a:pPr>
            <a:r>
              <a:rPr lang="en-US" sz="1100">
                <a:solidFill>
                  <a:srgbClr val="EFEFEF"/>
                </a:solidFill>
              </a:rPr>
              <a:t>neurons</a:t>
            </a:r>
            <a:endParaRPr sz="1100">
              <a:solidFill>
                <a:srgbClr val="EFEFEF"/>
              </a:solidFill>
            </a:endParaRPr>
          </a:p>
        </p:txBody>
      </p:sp>
      <p:sp>
        <p:nvSpPr>
          <p:cNvPr id="556" name="Google Shape;556;p45"/>
          <p:cNvSpPr txBox="1"/>
          <p:nvPr/>
        </p:nvSpPr>
        <p:spPr>
          <a:xfrm>
            <a:off x="2459689"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Hidden</a:t>
            </a:r>
            <a:endParaRPr sz="1100">
              <a:solidFill>
                <a:srgbClr val="EFEFEF"/>
              </a:solidFill>
            </a:endParaRPr>
          </a:p>
          <a:p>
            <a:pPr marL="0" lvl="0" indent="0" algn="ctr" rtl="0">
              <a:spcBef>
                <a:spcPts val="0"/>
              </a:spcBef>
              <a:spcAft>
                <a:spcPts val="0"/>
              </a:spcAft>
              <a:buNone/>
            </a:pPr>
            <a:r>
              <a:rPr lang="en-US" sz="1100">
                <a:solidFill>
                  <a:srgbClr val="EFEFEF"/>
                </a:solidFill>
              </a:rPr>
              <a:t>neurons</a:t>
            </a:r>
            <a:endParaRPr sz="1100">
              <a:solidFill>
                <a:srgbClr val="EFEFEF"/>
              </a:solidFill>
            </a:endParaRPr>
          </a:p>
        </p:txBody>
      </p:sp>
      <p:sp>
        <p:nvSpPr>
          <p:cNvPr id="557" name="Google Shape;557;p45"/>
          <p:cNvSpPr txBox="1"/>
          <p:nvPr/>
        </p:nvSpPr>
        <p:spPr>
          <a:xfrm>
            <a:off x="3588090"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Motor</a:t>
            </a:r>
            <a:endParaRPr sz="1100">
              <a:solidFill>
                <a:srgbClr val="EFEFEF"/>
              </a:solidFill>
            </a:endParaRPr>
          </a:p>
          <a:p>
            <a:pPr marL="0" lvl="0" indent="0" algn="ctr" rtl="0">
              <a:spcBef>
                <a:spcPts val="0"/>
              </a:spcBef>
              <a:spcAft>
                <a:spcPts val="0"/>
              </a:spcAft>
              <a:buNone/>
            </a:pPr>
            <a:r>
              <a:rPr lang="en-US" sz="1100">
                <a:solidFill>
                  <a:srgbClr val="EFEFEF"/>
                </a:solidFill>
              </a:rPr>
              <a:t>neurons</a:t>
            </a:r>
            <a:endParaRPr sz="1100">
              <a:solidFill>
                <a:srgbClr val="EFEFEF"/>
              </a:solidFill>
            </a:endParaRPr>
          </a:p>
        </p:txBody>
      </p:sp>
      <p:sp>
        <p:nvSpPr>
          <p:cNvPr id="558" name="Google Shape;558;p45"/>
          <p:cNvSpPr txBox="1"/>
          <p:nvPr/>
        </p:nvSpPr>
        <p:spPr>
          <a:xfrm>
            <a:off x="4716491"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Motors</a:t>
            </a:r>
            <a:endParaRPr sz="1100">
              <a:solidFill>
                <a:srgbClr val="EFEFEF"/>
              </a:solidFill>
            </a:endParaRPr>
          </a:p>
        </p:txBody>
      </p:sp>
      <p:sp>
        <p:nvSpPr>
          <p:cNvPr id="559" name="Google Shape;559;p45"/>
          <p:cNvSpPr txBox="1"/>
          <p:nvPr/>
        </p:nvSpPr>
        <p:spPr>
          <a:xfrm>
            <a:off x="5844892"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Joints</a:t>
            </a:r>
            <a:endParaRPr sz="1100">
              <a:solidFill>
                <a:srgbClr val="EFEFEF"/>
              </a:solidFill>
            </a:endParaRPr>
          </a:p>
        </p:txBody>
      </p:sp>
      <p:sp>
        <p:nvSpPr>
          <p:cNvPr id="560" name="Google Shape;560;p45"/>
          <p:cNvSpPr txBox="1"/>
          <p:nvPr/>
        </p:nvSpPr>
        <p:spPr>
          <a:xfrm>
            <a:off x="6973293"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Links</a:t>
            </a:r>
            <a:endParaRPr sz="1100">
              <a:solidFill>
                <a:srgbClr val="EFEFEF"/>
              </a:solidFill>
            </a:endParaRPr>
          </a:p>
        </p:txBody>
      </p:sp>
      <p:cxnSp>
        <p:nvCxnSpPr>
          <p:cNvPr id="561" name="Google Shape;561;p45"/>
          <p:cNvCxnSpPr>
            <a:stCxn id="554" idx="3"/>
            <a:endCxn id="555" idx="1"/>
          </p:cNvCxnSpPr>
          <p:nvPr/>
        </p:nvCxnSpPr>
        <p:spPr>
          <a:xfrm>
            <a:off x="1042275" y="5492477"/>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562" name="Google Shape;562;p45"/>
          <p:cNvCxnSpPr>
            <a:stCxn id="557" idx="3"/>
            <a:endCxn id="558" idx="1"/>
          </p:cNvCxnSpPr>
          <p:nvPr/>
        </p:nvCxnSpPr>
        <p:spPr>
          <a:xfrm>
            <a:off x="4427490"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563" name="Google Shape;563;p45"/>
          <p:cNvCxnSpPr>
            <a:stCxn id="558" idx="3"/>
            <a:endCxn id="559" idx="1"/>
          </p:cNvCxnSpPr>
          <p:nvPr/>
        </p:nvCxnSpPr>
        <p:spPr>
          <a:xfrm>
            <a:off x="5555891"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564" name="Google Shape;564;p45"/>
          <p:cNvCxnSpPr>
            <a:stCxn id="559" idx="3"/>
            <a:endCxn id="560" idx="1"/>
          </p:cNvCxnSpPr>
          <p:nvPr/>
        </p:nvCxnSpPr>
        <p:spPr>
          <a:xfrm>
            <a:off x="6684292"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565" name="Google Shape;565;p45"/>
          <p:cNvCxnSpPr>
            <a:stCxn id="560" idx="3"/>
            <a:endCxn id="553" idx="1"/>
          </p:cNvCxnSpPr>
          <p:nvPr/>
        </p:nvCxnSpPr>
        <p:spPr>
          <a:xfrm>
            <a:off x="7812693" y="5492471"/>
            <a:ext cx="288900" cy="0"/>
          </a:xfrm>
          <a:prstGeom prst="straightConnector1">
            <a:avLst/>
          </a:prstGeom>
          <a:noFill/>
          <a:ln w="9525" cap="flat" cmpd="sng">
            <a:solidFill>
              <a:srgbClr val="EFEFEF"/>
            </a:solidFill>
            <a:prstDash val="solid"/>
            <a:round/>
            <a:headEnd type="none" w="med" len="med"/>
            <a:tailEnd type="triangle" w="med" len="med"/>
          </a:ln>
        </p:spPr>
      </p:cxnSp>
      <p:sp>
        <p:nvSpPr>
          <p:cNvPr id="566" name="Google Shape;566;p45"/>
          <p:cNvSpPr txBox="1"/>
          <p:nvPr/>
        </p:nvSpPr>
        <p:spPr>
          <a:xfrm>
            <a:off x="767088" y="5993202"/>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Sensor</a:t>
            </a:r>
            <a:endParaRPr sz="1100">
              <a:solidFill>
                <a:srgbClr val="EFEFEF"/>
              </a:solidFill>
            </a:endParaRPr>
          </a:p>
          <a:p>
            <a:pPr marL="0" lvl="0" indent="0" algn="ctr" rtl="0">
              <a:spcBef>
                <a:spcPts val="0"/>
              </a:spcBef>
              <a:spcAft>
                <a:spcPts val="0"/>
              </a:spcAft>
              <a:buNone/>
            </a:pPr>
            <a:r>
              <a:rPr lang="en-US" sz="1100">
                <a:solidFill>
                  <a:srgbClr val="EFEFEF"/>
                </a:solidFill>
              </a:rPr>
              <a:t>values</a:t>
            </a:r>
            <a:endParaRPr sz="1100">
              <a:solidFill>
                <a:srgbClr val="EFEFEF"/>
              </a:solidFill>
            </a:endParaRPr>
          </a:p>
        </p:txBody>
      </p:sp>
      <p:sp>
        <p:nvSpPr>
          <p:cNvPr id="567" name="Google Shape;567;p45"/>
          <p:cNvSpPr txBox="1"/>
          <p:nvPr/>
        </p:nvSpPr>
        <p:spPr>
          <a:xfrm>
            <a:off x="1895501"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Synapses</a:t>
            </a:r>
            <a:endParaRPr sz="1100">
              <a:solidFill>
                <a:srgbClr val="EFEFEF"/>
              </a:solidFill>
            </a:endParaRPr>
          </a:p>
        </p:txBody>
      </p:sp>
      <p:sp>
        <p:nvSpPr>
          <p:cNvPr id="568" name="Google Shape;568;p45"/>
          <p:cNvSpPr txBox="1"/>
          <p:nvPr/>
        </p:nvSpPr>
        <p:spPr>
          <a:xfrm>
            <a:off x="3023902"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Synapses</a:t>
            </a:r>
            <a:endParaRPr sz="1100">
              <a:solidFill>
                <a:srgbClr val="EFEFEF"/>
              </a:solidFill>
            </a:endParaRPr>
          </a:p>
        </p:txBody>
      </p:sp>
      <p:sp>
        <p:nvSpPr>
          <p:cNvPr id="569" name="Google Shape;569;p45"/>
          <p:cNvSpPr txBox="1"/>
          <p:nvPr/>
        </p:nvSpPr>
        <p:spPr>
          <a:xfrm>
            <a:off x="4152303"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Desired</a:t>
            </a:r>
            <a:endParaRPr sz="1100">
              <a:solidFill>
                <a:srgbClr val="EFEFEF"/>
              </a:solidFill>
            </a:endParaRPr>
          </a:p>
          <a:p>
            <a:pPr marL="0" lvl="0" indent="0" algn="ctr" rtl="0">
              <a:spcBef>
                <a:spcPts val="0"/>
              </a:spcBef>
              <a:spcAft>
                <a:spcPts val="0"/>
              </a:spcAft>
              <a:buNone/>
            </a:pPr>
            <a:r>
              <a:rPr lang="en-US" sz="1100">
                <a:solidFill>
                  <a:srgbClr val="EFEFEF"/>
                </a:solidFill>
              </a:rPr>
              <a:t>angles</a:t>
            </a:r>
            <a:endParaRPr sz="1100">
              <a:solidFill>
                <a:srgbClr val="EFEFEF"/>
              </a:solidFill>
            </a:endParaRPr>
          </a:p>
        </p:txBody>
      </p:sp>
      <p:sp>
        <p:nvSpPr>
          <p:cNvPr id="570" name="Google Shape;570;p45"/>
          <p:cNvSpPr txBox="1"/>
          <p:nvPr/>
        </p:nvSpPr>
        <p:spPr>
          <a:xfrm>
            <a:off x="5280703"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Forces</a:t>
            </a:r>
            <a:endParaRPr sz="1100">
              <a:solidFill>
                <a:srgbClr val="EFEFEF"/>
              </a:solidFill>
            </a:endParaRPr>
          </a:p>
        </p:txBody>
      </p:sp>
      <p:sp>
        <p:nvSpPr>
          <p:cNvPr id="571" name="Google Shape;571;p45"/>
          <p:cNvSpPr txBox="1"/>
          <p:nvPr/>
        </p:nvSpPr>
        <p:spPr>
          <a:xfrm>
            <a:off x="6409104"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Forces</a:t>
            </a:r>
            <a:endParaRPr sz="1100">
              <a:solidFill>
                <a:srgbClr val="EFEFEF"/>
              </a:solidFill>
            </a:endParaRPr>
          </a:p>
        </p:txBody>
      </p:sp>
      <p:sp>
        <p:nvSpPr>
          <p:cNvPr id="572" name="Google Shape;572;p45"/>
          <p:cNvSpPr txBox="1"/>
          <p:nvPr/>
        </p:nvSpPr>
        <p:spPr>
          <a:xfrm>
            <a:off x="7537505"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Forces</a:t>
            </a:r>
            <a:endParaRPr sz="1100">
              <a:solidFill>
                <a:srgbClr val="EFEFEF"/>
              </a:solidFill>
            </a:endParaRPr>
          </a:p>
        </p:txBody>
      </p:sp>
      <p:cxnSp>
        <p:nvCxnSpPr>
          <p:cNvPr id="573" name="Google Shape;573;p45"/>
          <p:cNvCxnSpPr/>
          <p:nvPr/>
        </p:nvCxnSpPr>
        <p:spPr>
          <a:xfrm>
            <a:off x="1184950" y="5518026"/>
            <a:ext cx="0" cy="491400"/>
          </a:xfrm>
          <a:prstGeom prst="straightConnector1">
            <a:avLst/>
          </a:prstGeom>
          <a:noFill/>
          <a:ln w="9525" cap="flat" cmpd="sng">
            <a:solidFill>
              <a:srgbClr val="EFEFEF"/>
            </a:solidFill>
            <a:prstDash val="dot"/>
            <a:round/>
            <a:headEnd type="none" w="med" len="med"/>
            <a:tailEnd type="none" w="med" len="med"/>
          </a:ln>
        </p:spPr>
      </p:cxnSp>
      <p:cxnSp>
        <p:nvCxnSpPr>
          <p:cNvPr id="574" name="Google Shape;574;p45"/>
          <p:cNvCxnSpPr/>
          <p:nvPr/>
        </p:nvCxnSpPr>
        <p:spPr>
          <a:xfrm>
            <a:off x="2306111" y="5518026"/>
            <a:ext cx="0" cy="491400"/>
          </a:xfrm>
          <a:prstGeom prst="straightConnector1">
            <a:avLst/>
          </a:prstGeom>
          <a:noFill/>
          <a:ln w="9525" cap="flat" cmpd="sng">
            <a:solidFill>
              <a:srgbClr val="EFEFEF"/>
            </a:solidFill>
            <a:prstDash val="dot"/>
            <a:round/>
            <a:headEnd type="none" w="med" len="med"/>
            <a:tailEnd type="none" w="med" len="med"/>
          </a:ln>
        </p:spPr>
      </p:cxnSp>
      <p:grpSp>
        <p:nvGrpSpPr>
          <p:cNvPr id="575" name="Google Shape;575;p45"/>
          <p:cNvGrpSpPr/>
          <p:nvPr/>
        </p:nvGrpSpPr>
        <p:grpSpPr>
          <a:xfrm>
            <a:off x="3452700" y="5501802"/>
            <a:ext cx="1110187" cy="491400"/>
            <a:chOff x="1186788" y="3215802"/>
            <a:chExt cx="1110187" cy="491400"/>
          </a:xfrm>
        </p:grpSpPr>
        <p:cxnSp>
          <p:nvCxnSpPr>
            <p:cNvPr id="576" name="Google Shape;576;p45"/>
            <p:cNvCxnSpPr/>
            <p:nvPr/>
          </p:nvCxnSpPr>
          <p:spPr>
            <a:xfrm>
              <a:off x="1186788" y="3215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577" name="Google Shape;577;p45"/>
            <p:cNvCxnSpPr/>
            <p:nvPr/>
          </p:nvCxnSpPr>
          <p:spPr>
            <a:xfrm>
              <a:off x="2296974" y="3215802"/>
              <a:ext cx="0" cy="491400"/>
            </a:xfrm>
            <a:prstGeom prst="straightConnector1">
              <a:avLst/>
            </a:prstGeom>
            <a:noFill/>
            <a:ln w="9525" cap="flat" cmpd="sng">
              <a:solidFill>
                <a:srgbClr val="EFEFEF"/>
              </a:solidFill>
              <a:prstDash val="dot"/>
              <a:round/>
              <a:headEnd type="none" w="med" len="med"/>
              <a:tailEnd type="none" w="med" len="med"/>
            </a:ln>
          </p:spPr>
        </p:cxnSp>
      </p:grpSp>
      <p:cxnSp>
        <p:nvCxnSpPr>
          <p:cNvPr id="578" name="Google Shape;578;p45"/>
          <p:cNvCxnSpPr/>
          <p:nvPr/>
        </p:nvCxnSpPr>
        <p:spPr>
          <a:xfrm>
            <a:off x="5709513" y="5501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579" name="Google Shape;579;p45"/>
          <p:cNvCxnSpPr/>
          <p:nvPr/>
        </p:nvCxnSpPr>
        <p:spPr>
          <a:xfrm>
            <a:off x="6819699" y="5501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580" name="Google Shape;580;p45"/>
          <p:cNvCxnSpPr/>
          <p:nvPr/>
        </p:nvCxnSpPr>
        <p:spPr>
          <a:xfrm>
            <a:off x="7941188" y="5501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581" name="Google Shape;581;p45"/>
          <p:cNvCxnSpPr>
            <a:stCxn id="553" idx="2"/>
            <a:endCxn id="554" idx="2"/>
          </p:cNvCxnSpPr>
          <p:nvPr/>
        </p:nvCxnSpPr>
        <p:spPr>
          <a:xfrm rot="5400000">
            <a:off x="4571744" y="1851371"/>
            <a:ext cx="600" cy="7898700"/>
          </a:xfrm>
          <a:prstGeom prst="bentConnector3">
            <a:avLst>
              <a:gd name="adj1" fmla="val 163518913"/>
            </a:avLst>
          </a:prstGeom>
          <a:noFill/>
          <a:ln w="9525" cap="flat" cmpd="sng">
            <a:solidFill>
              <a:srgbClr val="EFEFEF"/>
            </a:solidFill>
            <a:prstDash val="solid"/>
            <a:round/>
            <a:headEnd type="none" w="med" len="med"/>
            <a:tailEnd type="triangle" w="med" len="med"/>
          </a:ln>
        </p:spPr>
      </p:cxnSp>
      <p:cxnSp>
        <p:nvCxnSpPr>
          <p:cNvPr id="582" name="Google Shape;582;p45"/>
          <p:cNvCxnSpPr>
            <a:stCxn id="560" idx="2"/>
            <a:endCxn id="554" idx="2"/>
          </p:cNvCxnSpPr>
          <p:nvPr/>
        </p:nvCxnSpPr>
        <p:spPr>
          <a:xfrm rot="5400000">
            <a:off x="4007493" y="2415521"/>
            <a:ext cx="600" cy="6770400"/>
          </a:xfrm>
          <a:prstGeom prst="bentConnector3">
            <a:avLst>
              <a:gd name="adj1" fmla="val 163518913"/>
            </a:avLst>
          </a:prstGeom>
          <a:noFill/>
          <a:ln w="9525" cap="flat" cmpd="sng">
            <a:solidFill>
              <a:srgbClr val="EFEFEF"/>
            </a:solidFill>
            <a:prstDash val="solid"/>
            <a:round/>
            <a:headEnd type="none" w="med" len="med"/>
            <a:tailEnd type="none" w="med" len="med"/>
          </a:ln>
        </p:spPr>
      </p:cxnSp>
      <p:cxnSp>
        <p:nvCxnSpPr>
          <p:cNvPr id="583" name="Google Shape;583;p45"/>
          <p:cNvCxnSpPr>
            <a:stCxn id="559" idx="2"/>
            <a:endCxn id="554" idx="2"/>
          </p:cNvCxnSpPr>
          <p:nvPr/>
        </p:nvCxnSpPr>
        <p:spPr>
          <a:xfrm rot="5400000">
            <a:off x="3443242" y="2979671"/>
            <a:ext cx="600" cy="5642100"/>
          </a:xfrm>
          <a:prstGeom prst="bentConnector3">
            <a:avLst>
              <a:gd name="adj1" fmla="val 163518913"/>
            </a:avLst>
          </a:prstGeom>
          <a:noFill/>
          <a:ln w="9525" cap="flat" cmpd="sng">
            <a:solidFill>
              <a:srgbClr val="EFEFEF"/>
            </a:solidFill>
            <a:prstDash val="solid"/>
            <a:round/>
            <a:headEnd type="none" w="med" len="med"/>
            <a:tailEnd type="none" w="med" len="med"/>
          </a:ln>
        </p:spPr>
      </p:cxnSp>
      <p:sp>
        <p:nvSpPr>
          <p:cNvPr id="584" name="Google Shape;584;p45"/>
          <p:cNvSpPr txBox="1"/>
          <p:nvPr/>
        </p:nvSpPr>
        <p:spPr>
          <a:xfrm>
            <a:off x="2459700" y="2405461"/>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brain.nndf</a:t>
            </a:r>
            <a:endParaRPr sz="1100">
              <a:solidFill>
                <a:srgbClr val="EFEFEF"/>
              </a:solidFill>
            </a:endParaRPr>
          </a:p>
        </p:txBody>
      </p:sp>
      <p:sp>
        <p:nvSpPr>
          <p:cNvPr id="585" name="Google Shape;585;p45"/>
          <p:cNvSpPr txBox="1"/>
          <p:nvPr/>
        </p:nvSpPr>
        <p:spPr>
          <a:xfrm>
            <a:off x="6400000" y="2405461"/>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body.urdf</a:t>
            </a:r>
            <a:endParaRPr sz="1100">
              <a:solidFill>
                <a:srgbClr val="EFEFEF"/>
              </a:solidFill>
            </a:endParaRPr>
          </a:p>
        </p:txBody>
      </p:sp>
      <p:sp>
        <p:nvSpPr>
          <p:cNvPr id="586" name="Google Shape;586;p45"/>
          <p:cNvSpPr txBox="1"/>
          <p:nvPr/>
        </p:nvSpPr>
        <p:spPr>
          <a:xfrm>
            <a:off x="7521500" y="2405461"/>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world.sdf</a:t>
            </a:r>
            <a:endParaRPr sz="1100">
              <a:solidFill>
                <a:srgbClr val="EFEFEF"/>
              </a:solidFill>
            </a:endParaRPr>
          </a:p>
        </p:txBody>
      </p:sp>
      <p:sp>
        <p:nvSpPr>
          <p:cNvPr id="587" name="Google Shape;587;p45"/>
          <p:cNvSpPr txBox="1"/>
          <p:nvPr/>
        </p:nvSpPr>
        <p:spPr>
          <a:xfrm>
            <a:off x="2459775" y="1882400"/>
            <a:ext cx="59013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pyrosim / pyrosim.py</a:t>
            </a:r>
            <a:endParaRPr sz="1100">
              <a:solidFill>
                <a:srgbClr val="EFEFEF"/>
              </a:solidFill>
            </a:endParaRPr>
          </a:p>
        </p:txBody>
      </p:sp>
      <p:cxnSp>
        <p:nvCxnSpPr>
          <p:cNvPr id="588" name="Google Shape;588;p45"/>
          <p:cNvCxnSpPr/>
          <p:nvPr/>
        </p:nvCxnSpPr>
        <p:spPr>
          <a:xfrm>
            <a:off x="2887575" y="2207975"/>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589" name="Google Shape;589;p45"/>
          <p:cNvCxnSpPr/>
          <p:nvPr/>
        </p:nvCxnSpPr>
        <p:spPr>
          <a:xfrm>
            <a:off x="6817526" y="2207975"/>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590" name="Google Shape;590;p45"/>
          <p:cNvCxnSpPr/>
          <p:nvPr/>
        </p:nvCxnSpPr>
        <p:spPr>
          <a:xfrm>
            <a:off x="7949588" y="2207975"/>
            <a:ext cx="0" cy="196800"/>
          </a:xfrm>
          <a:prstGeom prst="straightConnector1">
            <a:avLst/>
          </a:prstGeom>
          <a:noFill/>
          <a:ln w="9525" cap="flat" cmpd="sng">
            <a:solidFill>
              <a:srgbClr val="EFEFEF"/>
            </a:solidFill>
            <a:prstDash val="solid"/>
            <a:round/>
            <a:headEnd type="none" w="med" len="med"/>
            <a:tailEnd type="triangle" w="med" len="med"/>
          </a:ln>
        </p:spPr>
      </p:cxnSp>
      <p:sp>
        <p:nvSpPr>
          <p:cNvPr id="591" name="Google Shape;591;p45"/>
          <p:cNvSpPr txBox="1"/>
          <p:nvPr/>
        </p:nvSpPr>
        <p:spPr>
          <a:xfrm>
            <a:off x="2459825" y="1386523"/>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Brain1</a:t>
            </a:r>
            <a:endParaRPr sz="1100">
              <a:solidFill>
                <a:srgbClr val="EFEFEF"/>
              </a:solidFill>
            </a:endParaRPr>
          </a:p>
        </p:txBody>
      </p:sp>
      <p:sp>
        <p:nvSpPr>
          <p:cNvPr id="592" name="Google Shape;592;p45"/>
          <p:cNvSpPr txBox="1"/>
          <p:nvPr/>
        </p:nvSpPr>
        <p:spPr>
          <a:xfrm>
            <a:off x="6400125" y="1386523"/>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Body1</a:t>
            </a:r>
            <a:endParaRPr sz="1100">
              <a:solidFill>
                <a:srgbClr val="EFEFEF"/>
              </a:solidFill>
            </a:endParaRPr>
          </a:p>
        </p:txBody>
      </p:sp>
      <p:sp>
        <p:nvSpPr>
          <p:cNvPr id="593" name="Google Shape;593;p45"/>
          <p:cNvSpPr txBox="1"/>
          <p:nvPr/>
        </p:nvSpPr>
        <p:spPr>
          <a:xfrm>
            <a:off x="7521625" y="1386523"/>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World1</a:t>
            </a:r>
            <a:endParaRPr sz="1100">
              <a:solidFill>
                <a:srgbClr val="EFEFEF"/>
              </a:solidFill>
            </a:endParaRPr>
          </a:p>
        </p:txBody>
      </p:sp>
      <p:cxnSp>
        <p:nvCxnSpPr>
          <p:cNvPr id="594" name="Google Shape;594;p45"/>
          <p:cNvCxnSpPr/>
          <p:nvPr/>
        </p:nvCxnSpPr>
        <p:spPr>
          <a:xfrm>
            <a:off x="2887575" y="1696451"/>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595" name="Google Shape;595;p45"/>
          <p:cNvCxnSpPr/>
          <p:nvPr/>
        </p:nvCxnSpPr>
        <p:spPr>
          <a:xfrm>
            <a:off x="6817526" y="1696451"/>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596" name="Google Shape;596;p45"/>
          <p:cNvCxnSpPr/>
          <p:nvPr/>
        </p:nvCxnSpPr>
        <p:spPr>
          <a:xfrm>
            <a:off x="7949588" y="1696451"/>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597" name="Google Shape;597;p45"/>
          <p:cNvCxnSpPr>
            <a:stCxn id="598" idx="3"/>
            <a:endCxn id="553" idx="0"/>
          </p:cNvCxnSpPr>
          <p:nvPr/>
        </p:nvCxnSpPr>
        <p:spPr>
          <a:xfrm>
            <a:off x="8361039" y="4614938"/>
            <a:ext cx="160500" cy="569700"/>
          </a:xfrm>
          <a:prstGeom prst="bentConnector2">
            <a:avLst/>
          </a:prstGeom>
          <a:noFill/>
          <a:ln w="9525" cap="flat" cmpd="sng">
            <a:solidFill>
              <a:srgbClr val="EFEFEF"/>
            </a:solidFill>
            <a:prstDash val="solid"/>
            <a:round/>
            <a:headEnd type="none" w="med" len="med"/>
            <a:tailEnd type="triangle" w="med" len="med"/>
          </a:ln>
        </p:spPr>
      </p:cxnSp>
      <p:cxnSp>
        <p:nvCxnSpPr>
          <p:cNvPr id="599" name="Google Shape;599;p45"/>
          <p:cNvCxnSpPr>
            <a:stCxn id="598" idx="1"/>
            <a:endCxn id="559" idx="0"/>
          </p:cNvCxnSpPr>
          <p:nvPr/>
        </p:nvCxnSpPr>
        <p:spPr>
          <a:xfrm flipH="1">
            <a:off x="6264639" y="4614938"/>
            <a:ext cx="133200" cy="569700"/>
          </a:xfrm>
          <a:prstGeom prst="bentConnector2">
            <a:avLst/>
          </a:prstGeom>
          <a:noFill/>
          <a:ln w="9525" cap="flat" cmpd="sng">
            <a:solidFill>
              <a:srgbClr val="EFEFEF"/>
            </a:solidFill>
            <a:prstDash val="solid"/>
            <a:round/>
            <a:headEnd type="none" w="med" len="med"/>
            <a:tailEnd type="triangle" w="med" len="med"/>
          </a:ln>
        </p:spPr>
      </p:cxnSp>
      <p:cxnSp>
        <p:nvCxnSpPr>
          <p:cNvPr id="600" name="Google Shape;600;p45"/>
          <p:cNvCxnSpPr>
            <a:stCxn id="555" idx="3"/>
            <a:endCxn id="556" idx="1"/>
          </p:cNvCxnSpPr>
          <p:nvPr/>
        </p:nvCxnSpPr>
        <p:spPr>
          <a:xfrm>
            <a:off x="2170688"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601" name="Google Shape;601;p45"/>
          <p:cNvCxnSpPr>
            <a:stCxn id="556" idx="3"/>
            <a:endCxn id="557" idx="1"/>
          </p:cNvCxnSpPr>
          <p:nvPr/>
        </p:nvCxnSpPr>
        <p:spPr>
          <a:xfrm>
            <a:off x="3299089" y="5492471"/>
            <a:ext cx="288900" cy="0"/>
          </a:xfrm>
          <a:prstGeom prst="straightConnector1">
            <a:avLst/>
          </a:prstGeom>
          <a:noFill/>
          <a:ln w="9525" cap="flat" cmpd="sng">
            <a:solidFill>
              <a:srgbClr val="EFEFEF"/>
            </a:solidFill>
            <a:prstDash val="solid"/>
            <a:round/>
            <a:headEnd type="none" w="med" len="med"/>
            <a:tailEnd type="triangle" w="med" len="med"/>
          </a:ln>
        </p:spPr>
      </p:cxnSp>
      <p:sp>
        <p:nvSpPr>
          <p:cNvPr id="602" name="Google Shape;602;p45"/>
          <p:cNvSpPr txBox="1"/>
          <p:nvPr/>
        </p:nvSpPr>
        <p:spPr>
          <a:xfrm>
            <a:off x="6397839" y="3505650"/>
            <a:ext cx="1963200" cy="615900"/>
          </a:xfrm>
          <a:prstGeom prst="rect">
            <a:avLst/>
          </a:prstGeom>
          <a:solidFill>
            <a:srgbClr val="FFFFFF"/>
          </a:solid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pybullet.py</a:t>
            </a:r>
            <a:endParaRPr sz="1100"/>
          </a:p>
          <a:p>
            <a:pPr marL="0" lvl="0" indent="0" algn="ctr" rtl="0">
              <a:spcBef>
                <a:spcPts val="0"/>
              </a:spcBef>
              <a:spcAft>
                <a:spcPts val="0"/>
              </a:spcAft>
              <a:buNone/>
            </a:pPr>
            <a:r>
              <a:rPr lang="en-US" sz="1100"/>
              <a:t>(Python)</a:t>
            </a:r>
            <a:endParaRPr sz="1100"/>
          </a:p>
        </p:txBody>
      </p:sp>
      <p:sp>
        <p:nvSpPr>
          <p:cNvPr id="598" name="Google Shape;598;p45"/>
          <p:cNvSpPr txBox="1"/>
          <p:nvPr/>
        </p:nvSpPr>
        <p:spPr>
          <a:xfrm>
            <a:off x="6397839" y="4306988"/>
            <a:ext cx="19632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bullet.cpp</a:t>
            </a:r>
            <a:endParaRPr sz="1100">
              <a:solidFill>
                <a:srgbClr val="EFEFEF"/>
              </a:solidFill>
            </a:endParaRPr>
          </a:p>
          <a:p>
            <a:pPr marL="0" lvl="0" indent="0" algn="ctr" rtl="0">
              <a:spcBef>
                <a:spcPts val="0"/>
              </a:spcBef>
              <a:spcAft>
                <a:spcPts val="0"/>
              </a:spcAft>
              <a:buNone/>
            </a:pPr>
            <a:r>
              <a:rPr lang="en-US" sz="1100">
                <a:solidFill>
                  <a:srgbClr val="EFEFEF"/>
                </a:solidFill>
              </a:rPr>
              <a:t>(C++)</a:t>
            </a:r>
            <a:endParaRPr sz="1100">
              <a:solidFill>
                <a:srgbClr val="EFEFEF"/>
              </a:solidFill>
            </a:endParaRPr>
          </a:p>
        </p:txBody>
      </p:sp>
      <p:cxnSp>
        <p:nvCxnSpPr>
          <p:cNvPr id="603" name="Google Shape;603;p45"/>
          <p:cNvCxnSpPr>
            <a:stCxn id="598" idx="2"/>
          </p:cNvCxnSpPr>
          <p:nvPr/>
        </p:nvCxnSpPr>
        <p:spPr>
          <a:xfrm>
            <a:off x="7379439" y="4922888"/>
            <a:ext cx="0" cy="273000"/>
          </a:xfrm>
          <a:prstGeom prst="straightConnector1">
            <a:avLst/>
          </a:prstGeom>
          <a:noFill/>
          <a:ln w="9525" cap="flat" cmpd="sng">
            <a:solidFill>
              <a:srgbClr val="EFEFEF"/>
            </a:solidFill>
            <a:prstDash val="solid"/>
            <a:round/>
            <a:headEnd type="none" w="med" len="med"/>
            <a:tailEnd type="triangle" w="med" len="med"/>
          </a:ln>
        </p:spPr>
      </p:cxnSp>
      <p:sp>
        <p:nvSpPr>
          <p:cNvPr id="604" name="Google Shape;604;p45"/>
          <p:cNvSpPr txBox="1"/>
          <p:nvPr/>
        </p:nvSpPr>
        <p:spPr>
          <a:xfrm>
            <a:off x="1897914" y="3501600"/>
            <a:ext cx="19632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ludobots /  </a:t>
            </a:r>
            <a:endParaRPr sz="1100">
              <a:solidFill>
                <a:srgbClr val="EFEFEF"/>
              </a:solidFill>
            </a:endParaRPr>
          </a:p>
          <a:p>
            <a:pPr marL="0" lvl="0" indent="0" algn="ctr" rtl="0">
              <a:spcBef>
                <a:spcPts val="0"/>
              </a:spcBef>
              <a:spcAft>
                <a:spcPts val="0"/>
              </a:spcAft>
              <a:buNone/>
            </a:pPr>
            <a:r>
              <a:rPr lang="en-US" sz="1100">
                <a:solidFill>
                  <a:srgbClr val="EFEFEF"/>
                </a:solidFill>
              </a:rPr>
              <a:t>neuralNetwork.py</a:t>
            </a:r>
            <a:endParaRPr sz="1100">
              <a:solidFill>
                <a:srgbClr val="EFEFEF"/>
              </a:solidFill>
            </a:endParaRPr>
          </a:p>
        </p:txBody>
      </p:sp>
      <p:sp>
        <p:nvSpPr>
          <p:cNvPr id="605" name="Google Shape;605;p45"/>
          <p:cNvSpPr txBox="1"/>
          <p:nvPr/>
        </p:nvSpPr>
        <p:spPr>
          <a:xfrm>
            <a:off x="1895501" y="4303875"/>
            <a:ext cx="8991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ludobots /</a:t>
            </a:r>
            <a:endParaRPr sz="1100">
              <a:solidFill>
                <a:srgbClr val="EFEFEF"/>
              </a:solidFill>
            </a:endParaRPr>
          </a:p>
          <a:p>
            <a:pPr marL="0" lvl="0" indent="0" algn="ctr" rtl="0">
              <a:spcBef>
                <a:spcPts val="0"/>
              </a:spcBef>
              <a:spcAft>
                <a:spcPts val="0"/>
              </a:spcAft>
              <a:buNone/>
            </a:pPr>
            <a:r>
              <a:rPr lang="en-US" sz="1100">
                <a:solidFill>
                  <a:srgbClr val="EFEFEF"/>
                </a:solidFill>
              </a:rPr>
              <a:t>neuron.py</a:t>
            </a:r>
            <a:endParaRPr sz="1100">
              <a:solidFill>
                <a:srgbClr val="EFEFEF"/>
              </a:solidFill>
            </a:endParaRPr>
          </a:p>
        </p:txBody>
      </p:sp>
      <p:sp>
        <p:nvSpPr>
          <p:cNvPr id="606" name="Google Shape;606;p45"/>
          <p:cNvSpPr txBox="1"/>
          <p:nvPr/>
        </p:nvSpPr>
        <p:spPr>
          <a:xfrm>
            <a:off x="2964151" y="4303875"/>
            <a:ext cx="8991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ludobots / synapse.py</a:t>
            </a:r>
            <a:endParaRPr sz="1100">
              <a:solidFill>
                <a:srgbClr val="EFEFEF"/>
              </a:solidFill>
            </a:endParaRPr>
          </a:p>
        </p:txBody>
      </p:sp>
      <p:cxnSp>
        <p:nvCxnSpPr>
          <p:cNvPr id="607" name="Google Shape;607;p45"/>
          <p:cNvCxnSpPr>
            <a:stCxn id="602" idx="2"/>
            <a:endCxn id="598" idx="0"/>
          </p:cNvCxnSpPr>
          <p:nvPr/>
        </p:nvCxnSpPr>
        <p:spPr>
          <a:xfrm>
            <a:off x="7379439" y="4121550"/>
            <a:ext cx="0" cy="185400"/>
          </a:xfrm>
          <a:prstGeom prst="straightConnector1">
            <a:avLst/>
          </a:prstGeom>
          <a:noFill/>
          <a:ln w="9525" cap="flat" cmpd="sng">
            <a:solidFill>
              <a:srgbClr val="EFEFEF"/>
            </a:solidFill>
            <a:prstDash val="solid"/>
            <a:round/>
            <a:headEnd type="none" w="med" len="med"/>
            <a:tailEnd type="triangle" w="med" len="med"/>
          </a:ln>
        </p:spPr>
      </p:cxnSp>
      <p:cxnSp>
        <p:nvCxnSpPr>
          <p:cNvPr id="608" name="Google Shape;608;p45"/>
          <p:cNvCxnSpPr/>
          <p:nvPr/>
        </p:nvCxnSpPr>
        <p:spPr>
          <a:xfrm>
            <a:off x="2333029" y="4112975"/>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609" name="Google Shape;609;p45"/>
          <p:cNvCxnSpPr/>
          <p:nvPr/>
        </p:nvCxnSpPr>
        <p:spPr>
          <a:xfrm>
            <a:off x="3465091" y="4113340"/>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610" name="Google Shape;610;p45"/>
          <p:cNvCxnSpPr>
            <a:stCxn id="605" idx="2"/>
            <a:endCxn id="555" idx="0"/>
          </p:cNvCxnSpPr>
          <p:nvPr/>
        </p:nvCxnSpPr>
        <p:spPr>
          <a:xfrm rot="5400000">
            <a:off x="1915751" y="4755075"/>
            <a:ext cx="264600" cy="594000"/>
          </a:xfrm>
          <a:prstGeom prst="bentConnector3">
            <a:avLst>
              <a:gd name="adj1" fmla="val 50028"/>
            </a:avLst>
          </a:prstGeom>
          <a:noFill/>
          <a:ln w="9525" cap="flat" cmpd="sng">
            <a:solidFill>
              <a:srgbClr val="EFEFEF"/>
            </a:solidFill>
            <a:prstDash val="solid"/>
            <a:round/>
            <a:headEnd type="none" w="med" len="med"/>
            <a:tailEnd type="triangle" w="med" len="med"/>
          </a:ln>
        </p:spPr>
      </p:cxnSp>
      <p:cxnSp>
        <p:nvCxnSpPr>
          <p:cNvPr id="611" name="Google Shape;611;p45"/>
          <p:cNvCxnSpPr>
            <a:stCxn id="605" idx="2"/>
            <a:endCxn id="556" idx="0"/>
          </p:cNvCxnSpPr>
          <p:nvPr/>
        </p:nvCxnSpPr>
        <p:spPr>
          <a:xfrm rot="-5400000" flipH="1">
            <a:off x="2479901" y="4784925"/>
            <a:ext cx="264600" cy="534300"/>
          </a:xfrm>
          <a:prstGeom prst="bentConnector3">
            <a:avLst>
              <a:gd name="adj1" fmla="val 50028"/>
            </a:avLst>
          </a:prstGeom>
          <a:noFill/>
          <a:ln w="9525" cap="flat" cmpd="sng">
            <a:solidFill>
              <a:srgbClr val="EFEFEF"/>
            </a:solidFill>
            <a:prstDash val="solid"/>
            <a:round/>
            <a:headEnd type="none" w="med" len="med"/>
            <a:tailEnd type="triangle" w="med" len="med"/>
          </a:ln>
        </p:spPr>
      </p:cxnSp>
      <p:cxnSp>
        <p:nvCxnSpPr>
          <p:cNvPr id="612" name="Google Shape;612;p45"/>
          <p:cNvCxnSpPr>
            <a:stCxn id="605" idx="2"/>
            <a:endCxn id="557" idx="0"/>
          </p:cNvCxnSpPr>
          <p:nvPr/>
        </p:nvCxnSpPr>
        <p:spPr>
          <a:xfrm rot="-5400000" flipH="1">
            <a:off x="3044051" y="4220775"/>
            <a:ext cx="264600" cy="1662600"/>
          </a:xfrm>
          <a:prstGeom prst="bentConnector3">
            <a:avLst>
              <a:gd name="adj1" fmla="val 50028"/>
            </a:avLst>
          </a:prstGeom>
          <a:noFill/>
          <a:ln w="9525" cap="flat" cmpd="sng">
            <a:solidFill>
              <a:srgbClr val="EFEFEF"/>
            </a:solidFill>
            <a:prstDash val="solid"/>
            <a:round/>
            <a:headEnd type="none" w="med" len="med"/>
            <a:tailEnd type="triangle" w="med" len="med"/>
          </a:ln>
        </p:spPr>
      </p:cxnSp>
      <p:sp>
        <p:nvSpPr>
          <p:cNvPr id="613" name="Google Shape;613;p45"/>
          <p:cNvSpPr txBox="1"/>
          <p:nvPr/>
        </p:nvSpPr>
        <p:spPr>
          <a:xfrm>
            <a:off x="202875" y="2940875"/>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fitness1.p</a:t>
            </a:r>
            <a:endParaRPr sz="1100">
              <a:solidFill>
                <a:srgbClr val="EFEFEF"/>
              </a:solidFill>
            </a:endParaRPr>
          </a:p>
        </p:txBody>
      </p:sp>
      <p:cxnSp>
        <p:nvCxnSpPr>
          <p:cNvPr id="614" name="Google Shape;614;p45"/>
          <p:cNvCxnSpPr>
            <a:stCxn id="554" idx="0"/>
            <a:endCxn id="613" idx="2"/>
          </p:cNvCxnSpPr>
          <p:nvPr/>
        </p:nvCxnSpPr>
        <p:spPr>
          <a:xfrm rot="10800000">
            <a:off x="622575" y="3260027"/>
            <a:ext cx="0" cy="1924500"/>
          </a:xfrm>
          <a:prstGeom prst="straightConnector1">
            <a:avLst/>
          </a:prstGeom>
          <a:noFill/>
          <a:ln w="9525" cap="flat" cmpd="sng">
            <a:solidFill>
              <a:srgbClr val="EFEFEF"/>
            </a:solidFill>
            <a:prstDash val="solid"/>
            <a:round/>
            <a:headEnd type="none" w="med" len="med"/>
            <a:tailEnd type="triangle" w="med" len="med"/>
          </a:ln>
        </p:spPr>
      </p:cxnSp>
      <p:cxnSp>
        <p:nvCxnSpPr>
          <p:cNvPr id="615" name="Google Shape;615;p45"/>
          <p:cNvCxnSpPr>
            <a:stCxn id="613" idx="0"/>
            <a:endCxn id="616" idx="1"/>
          </p:cNvCxnSpPr>
          <p:nvPr/>
        </p:nvCxnSpPr>
        <p:spPr>
          <a:xfrm rot="-5400000">
            <a:off x="466125" y="947225"/>
            <a:ext cx="2150100" cy="1837200"/>
          </a:xfrm>
          <a:prstGeom prst="bentConnector2">
            <a:avLst/>
          </a:prstGeom>
          <a:noFill/>
          <a:ln w="9525" cap="flat" cmpd="sng">
            <a:solidFill>
              <a:srgbClr val="EFEFEF"/>
            </a:solidFill>
            <a:prstDash val="dot"/>
            <a:round/>
            <a:headEnd type="none" w="med" len="med"/>
            <a:tailEnd type="triangle" w="med" len="med"/>
          </a:ln>
        </p:spPr>
      </p:cxnSp>
      <p:cxnSp>
        <p:nvCxnSpPr>
          <p:cNvPr id="617" name="Google Shape;617;p45"/>
          <p:cNvCxnSpPr>
            <a:stCxn id="616" idx="2"/>
            <a:endCxn id="591" idx="0"/>
          </p:cNvCxnSpPr>
          <p:nvPr/>
        </p:nvCxnSpPr>
        <p:spPr>
          <a:xfrm rot="-5400000" flipH="1">
            <a:off x="2661750" y="1168126"/>
            <a:ext cx="435900" cy="600"/>
          </a:xfrm>
          <a:prstGeom prst="bentConnector3">
            <a:avLst>
              <a:gd name="adj1" fmla="val 50017"/>
            </a:avLst>
          </a:prstGeom>
          <a:noFill/>
          <a:ln w="9525" cap="flat" cmpd="sng">
            <a:solidFill>
              <a:srgbClr val="EFEFEF"/>
            </a:solidFill>
            <a:prstDash val="solid"/>
            <a:round/>
            <a:headEnd type="none" w="med" len="med"/>
            <a:tailEnd type="triangle" w="med" len="med"/>
          </a:ln>
        </p:spPr>
      </p:cxnSp>
      <p:cxnSp>
        <p:nvCxnSpPr>
          <p:cNvPr id="618" name="Google Shape;618;p45"/>
          <p:cNvCxnSpPr>
            <a:stCxn id="616" idx="2"/>
            <a:endCxn id="592" idx="0"/>
          </p:cNvCxnSpPr>
          <p:nvPr/>
        </p:nvCxnSpPr>
        <p:spPr>
          <a:xfrm rot="-5400000" flipH="1">
            <a:off x="4631700" y="-801824"/>
            <a:ext cx="435900" cy="3940500"/>
          </a:xfrm>
          <a:prstGeom prst="bentConnector3">
            <a:avLst>
              <a:gd name="adj1" fmla="val 50017"/>
            </a:avLst>
          </a:prstGeom>
          <a:noFill/>
          <a:ln w="9525" cap="flat" cmpd="sng">
            <a:solidFill>
              <a:srgbClr val="EFEFEF"/>
            </a:solidFill>
            <a:prstDash val="solid"/>
            <a:round/>
            <a:headEnd type="none" w="med" len="med"/>
            <a:tailEnd type="triangle" w="med" len="med"/>
          </a:ln>
        </p:spPr>
      </p:cxnSp>
      <p:sp>
        <p:nvSpPr>
          <p:cNvPr id="616" name="Google Shape;616;p45"/>
          <p:cNvSpPr txBox="1"/>
          <p:nvPr/>
        </p:nvSpPr>
        <p:spPr>
          <a:xfrm>
            <a:off x="245970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1</a:t>
            </a:r>
            <a:endParaRPr sz="1100" baseline="-25000">
              <a:solidFill>
                <a:srgbClr val="EFEFEF"/>
              </a:solidFill>
            </a:endParaRPr>
          </a:p>
        </p:txBody>
      </p:sp>
      <p:sp>
        <p:nvSpPr>
          <p:cNvPr id="619" name="Google Shape;619;p45"/>
          <p:cNvSpPr txBox="1"/>
          <p:nvPr/>
        </p:nvSpPr>
        <p:spPr>
          <a:xfrm>
            <a:off x="3418675"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2</a:t>
            </a:r>
            <a:endParaRPr sz="1100" baseline="-25000">
              <a:solidFill>
                <a:srgbClr val="EFEFEF"/>
              </a:solidFill>
            </a:endParaRPr>
          </a:p>
        </p:txBody>
      </p:sp>
      <p:sp>
        <p:nvSpPr>
          <p:cNvPr id="620" name="Google Shape;620;p45"/>
          <p:cNvSpPr txBox="1"/>
          <p:nvPr/>
        </p:nvSpPr>
        <p:spPr>
          <a:xfrm>
            <a:off x="460625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n</a:t>
            </a:r>
            <a:endParaRPr sz="1100" baseline="-25000">
              <a:solidFill>
                <a:srgbClr val="EFEFEF"/>
              </a:solidFill>
            </a:endParaRPr>
          </a:p>
        </p:txBody>
      </p:sp>
      <p:sp>
        <p:nvSpPr>
          <p:cNvPr id="621" name="Google Shape;621;p45"/>
          <p:cNvSpPr txBox="1"/>
          <p:nvPr/>
        </p:nvSpPr>
        <p:spPr>
          <a:xfrm>
            <a:off x="4258075" y="611050"/>
            <a:ext cx="360900" cy="4002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t>...</a:t>
            </a:r>
            <a:endParaRPr/>
          </a:p>
        </p:txBody>
      </p:sp>
      <p:sp>
        <p:nvSpPr>
          <p:cNvPr id="622" name="Google Shape;622;p45"/>
          <p:cNvSpPr txBox="1"/>
          <p:nvPr/>
        </p:nvSpPr>
        <p:spPr>
          <a:xfrm>
            <a:off x="2459775" y="59587"/>
            <a:ext cx="29859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evolve.py</a:t>
            </a:r>
            <a:endParaRPr sz="1100">
              <a:solidFill>
                <a:srgbClr val="EFEFEF"/>
              </a:solidFill>
            </a:endParaRPr>
          </a:p>
        </p:txBody>
      </p:sp>
      <p:cxnSp>
        <p:nvCxnSpPr>
          <p:cNvPr id="623" name="Google Shape;623;p45"/>
          <p:cNvCxnSpPr/>
          <p:nvPr/>
        </p:nvCxnSpPr>
        <p:spPr>
          <a:xfrm rot="-5400000" flipH="1">
            <a:off x="4881600"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cxnSp>
        <p:nvCxnSpPr>
          <p:cNvPr id="624" name="Google Shape;624;p45"/>
          <p:cNvCxnSpPr/>
          <p:nvPr/>
        </p:nvCxnSpPr>
        <p:spPr>
          <a:xfrm rot="-5400000" flipH="1">
            <a:off x="371709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cxnSp>
        <p:nvCxnSpPr>
          <p:cNvPr id="625" name="Google Shape;625;p45"/>
          <p:cNvCxnSpPr/>
          <p:nvPr/>
        </p:nvCxnSpPr>
        <p:spPr>
          <a:xfrm rot="-5400000" flipH="1">
            <a:off x="274837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sp>
        <p:nvSpPr>
          <p:cNvPr id="626" name="Google Shape;626;p45"/>
          <p:cNvSpPr txBox="1"/>
          <p:nvPr/>
        </p:nvSpPr>
        <p:spPr>
          <a:xfrm>
            <a:off x="588870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1</a:t>
            </a:r>
            <a:endParaRPr sz="1100" baseline="-25000">
              <a:solidFill>
                <a:srgbClr val="EFEFEF"/>
              </a:solidFill>
            </a:endParaRPr>
          </a:p>
        </p:txBody>
      </p:sp>
      <p:sp>
        <p:nvSpPr>
          <p:cNvPr id="627" name="Google Shape;627;p45"/>
          <p:cNvSpPr txBox="1"/>
          <p:nvPr/>
        </p:nvSpPr>
        <p:spPr>
          <a:xfrm>
            <a:off x="6847675"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2</a:t>
            </a:r>
            <a:endParaRPr sz="1100" baseline="-25000">
              <a:solidFill>
                <a:srgbClr val="EFEFEF"/>
              </a:solidFill>
            </a:endParaRPr>
          </a:p>
        </p:txBody>
      </p:sp>
      <p:sp>
        <p:nvSpPr>
          <p:cNvPr id="628" name="Google Shape;628;p45"/>
          <p:cNvSpPr txBox="1"/>
          <p:nvPr/>
        </p:nvSpPr>
        <p:spPr>
          <a:xfrm>
            <a:off x="803525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n</a:t>
            </a:r>
            <a:endParaRPr sz="1100" baseline="-25000">
              <a:solidFill>
                <a:srgbClr val="EFEFEF"/>
              </a:solidFill>
            </a:endParaRPr>
          </a:p>
        </p:txBody>
      </p:sp>
      <p:sp>
        <p:nvSpPr>
          <p:cNvPr id="629" name="Google Shape;629;p45"/>
          <p:cNvSpPr txBox="1"/>
          <p:nvPr/>
        </p:nvSpPr>
        <p:spPr>
          <a:xfrm>
            <a:off x="7687075" y="611050"/>
            <a:ext cx="360900" cy="4002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t>...</a:t>
            </a:r>
            <a:endParaRPr/>
          </a:p>
        </p:txBody>
      </p:sp>
      <p:sp>
        <p:nvSpPr>
          <p:cNvPr id="630" name="Google Shape;630;p45"/>
          <p:cNvSpPr txBox="1"/>
          <p:nvPr/>
        </p:nvSpPr>
        <p:spPr>
          <a:xfrm>
            <a:off x="5888775" y="59587"/>
            <a:ext cx="29859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evolve.py</a:t>
            </a:r>
            <a:endParaRPr sz="1100">
              <a:solidFill>
                <a:srgbClr val="EFEFEF"/>
              </a:solidFill>
            </a:endParaRPr>
          </a:p>
        </p:txBody>
      </p:sp>
      <p:cxnSp>
        <p:nvCxnSpPr>
          <p:cNvPr id="631" name="Google Shape;631;p45"/>
          <p:cNvCxnSpPr/>
          <p:nvPr/>
        </p:nvCxnSpPr>
        <p:spPr>
          <a:xfrm rot="-5400000" flipH="1">
            <a:off x="8310600"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cxnSp>
        <p:nvCxnSpPr>
          <p:cNvPr id="632" name="Google Shape;632;p45"/>
          <p:cNvCxnSpPr/>
          <p:nvPr/>
        </p:nvCxnSpPr>
        <p:spPr>
          <a:xfrm rot="-5400000" flipH="1">
            <a:off x="714609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sp>
        <p:nvSpPr>
          <p:cNvPr id="633" name="Google Shape;633;p45"/>
          <p:cNvSpPr/>
          <p:nvPr/>
        </p:nvSpPr>
        <p:spPr>
          <a:xfrm>
            <a:off x="5457950" y="240625"/>
            <a:ext cx="2493825" cy="1137550"/>
          </a:xfrm>
          <a:custGeom>
            <a:avLst/>
            <a:gdLst/>
            <a:ahLst/>
            <a:cxnLst/>
            <a:rect l="l" t="t" r="r" b="b"/>
            <a:pathLst>
              <a:path w="99753" h="45502" extrusionOk="0">
                <a:moveTo>
                  <a:pt x="0" y="0"/>
                </a:moveTo>
                <a:lnTo>
                  <a:pt x="9188" y="0"/>
                </a:lnTo>
                <a:lnTo>
                  <a:pt x="9188" y="33689"/>
                </a:lnTo>
                <a:lnTo>
                  <a:pt x="99753" y="33689"/>
                </a:lnTo>
                <a:lnTo>
                  <a:pt x="99753" y="45502"/>
                </a:lnTo>
              </a:path>
            </a:pathLst>
          </a:custGeom>
          <a:noFill/>
          <a:ln w="9525" cap="flat" cmpd="sng">
            <a:solidFill>
              <a:srgbClr val="EFEFEF"/>
            </a:solidFill>
            <a:prstDash val="solid"/>
            <a:round/>
            <a:headEnd type="none" w="med" len="med"/>
            <a:tailEnd type="triangle" w="med" len="med"/>
          </a:ln>
        </p:spPr>
      </p:sp>
      <p:cxnSp>
        <p:nvCxnSpPr>
          <p:cNvPr id="634" name="Google Shape;634;p45"/>
          <p:cNvCxnSpPr/>
          <p:nvPr/>
        </p:nvCxnSpPr>
        <p:spPr>
          <a:xfrm rot="-5400000" flipH="1">
            <a:off x="617737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sp>
        <p:nvSpPr>
          <p:cNvPr id="635" name="Google Shape;635;p45"/>
          <p:cNvSpPr txBox="1"/>
          <p:nvPr/>
        </p:nvSpPr>
        <p:spPr>
          <a:xfrm>
            <a:off x="2459775" y="2940863"/>
            <a:ext cx="59013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simulate.py</a:t>
            </a:r>
            <a:endParaRPr sz="1100">
              <a:solidFill>
                <a:srgbClr val="EFEFEF"/>
              </a:solidFill>
            </a:endParaRPr>
          </a:p>
        </p:txBody>
      </p:sp>
      <p:cxnSp>
        <p:nvCxnSpPr>
          <p:cNvPr id="636" name="Google Shape;636;p45"/>
          <p:cNvCxnSpPr/>
          <p:nvPr/>
        </p:nvCxnSpPr>
        <p:spPr>
          <a:xfrm>
            <a:off x="2887575" y="2741375"/>
            <a:ext cx="0" cy="196800"/>
          </a:xfrm>
          <a:prstGeom prst="straightConnector1">
            <a:avLst/>
          </a:prstGeom>
          <a:noFill/>
          <a:ln w="9525" cap="flat" cmpd="sng">
            <a:solidFill>
              <a:srgbClr val="EFEFEF"/>
            </a:solidFill>
            <a:prstDash val="dot"/>
            <a:round/>
            <a:headEnd type="none" w="med" len="med"/>
            <a:tailEnd type="triangle" w="med" len="med"/>
          </a:ln>
        </p:spPr>
      </p:cxnSp>
      <p:cxnSp>
        <p:nvCxnSpPr>
          <p:cNvPr id="637" name="Google Shape;637;p45"/>
          <p:cNvCxnSpPr/>
          <p:nvPr/>
        </p:nvCxnSpPr>
        <p:spPr>
          <a:xfrm>
            <a:off x="6817526" y="2741375"/>
            <a:ext cx="0" cy="196800"/>
          </a:xfrm>
          <a:prstGeom prst="straightConnector1">
            <a:avLst/>
          </a:prstGeom>
          <a:noFill/>
          <a:ln w="9525" cap="flat" cmpd="sng">
            <a:solidFill>
              <a:srgbClr val="EFEFEF"/>
            </a:solidFill>
            <a:prstDash val="dot"/>
            <a:round/>
            <a:headEnd type="none" w="med" len="med"/>
            <a:tailEnd type="triangle" w="med" len="med"/>
          </a:ln>
        </p:spPr>
      </p:cxnSp>
      <p:cxnSp>
        <p:nvCxnSpPr>
          <p:cNvPr id="638" name="Google Shape;638;p45"/>
          <p:cNvCxnSpPr/>
          <p:nvPr/>
        </p:nvCxnSpPr>
        <p:spPr>
          <a:xfrm>
            <a:off x="7949588" y="2741375"/>
            <a:ext cx="0" cy="196800"/>
          </a:xfrm>
          <a:prstGeom prst="straightConnector1">
            <a:avLst/>
          </a:prstGeom>
          <a:noFill/>
          <a:ln w="9525" cap="flat" cmpd="sng">
            <a:solidFill>
              <a:srgbClr val="EFEFEF"/>
            </a:solidFill>
            <a:prstDash val="dot"/>
            <a:round/>
            <a:headEnd type="none" w="med" len="med"/>
            <a:tailEnd type="triangle" w="med" len="med"/>
          </a:ln>
        </p:spPr>
      </p:cxnSp>
      <p:cxnSp>
        <p:nvCxnSpPr>
          <p:cNvPr id="639" name="Google Shape;639;p45"/>
          <p:cNvCxnSpPr/>
          <p:nvPr/>
        </p:nvCxnSpPr>
        <p:spPr>
          <a:xfrm>
            <a:off x="2887575" y="3285713"/>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640" name="Google Shape;640;p45"/>
          <p:cNvCxnSpPr/>
          <p:nvPr/>
        </p:nvCxnSpPr>
        <p:spPr>
          <a:xfrm>
            <a:off x="6817526" y="3285713"/>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641" name="Google Shape;641;p45"/>
          <p:cNvCxnSpPr/>
          <p:nvPr/>
        </p:nvCxnSpPr>
        <p:spPr>
          <a:xfrm>
            <a:off x="7949588" y="3285713"/>
            <a:ext cx="0" cy="196800"/>
          </a:xfrm>
          <a:prstGeom prst="straightConnector1">
            <a:avLst/>
          </a:prstGeom>
          <a:noFill/>
          <a:ln w="9525" cap="flat" cmpd="sng">
            <a:solidFill>
              <a:srgbClr val="EFEFEF"/>
            </a:solidFill>
            <a:prstDash val="solid"/>
            <a:round/>
            <a:headEnd type="none" w="med" len="med"/>
            <a:tailEnd type="triangle" w="med" len="med"/>
          </a:ln>
        </p:spPr>
      </p:cxnSp>
      <p:sp>
        <p:nvSpPr>
          <p:cNvPr id="642" name="Google Shape;642;p45"/>
          <p:cNvSpPr txBox="1"/>
          <p:nvPr/>
        </p:nvSpPr>
        <p:spPr>
          <a:xfrm>
            <a:off x="0" y="325"/>
            <a:ext cx="47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After 1 week: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6"/>
          <p:cNvSpPr/>
          <p:nvPr/>
        </p:nvSpPr>
        <p:spPr>
          <a:xfrm>
            <a:off x="0" y="0"/>
            <a:ext cx="9178200" cy="2803200"/>
          </a:xfrm>
          <a:prstGeom prst="rect">
            <a:avLst/>
          </a:prstGeom>
          <a:solidFill>
            <a:schemeClr val="lt2"/>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6"/>
          <p:cNvSpPr txBox="1"/>
          <p:nvPr/>
        </p:nvSpPr>
        <p:spPr>
          <a:xfrm>
            <a:off x="8101694"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Links</a:t>
            </a:r>
            <a:endParaRPr sz="1100">
              <a:solidFill>
                <a:srgbClr val="EFEFEF"/>
              </a:solidFill>
            </a:endParaRPr>
          </a:p>
        </p:txBody>
      </p:sp>
      <p:sp>
        <p:nvSpPr>
          <p:cNvPr id="649" name="Google Shape;649;p46"/>
          <p:cNvSpPr txBox="1"/>
          <p:nvPr/>
        </p:nvSpPr>
        <p:spPr>
          <a:xfrm>
            <a:off x="202875" y="5184527"/>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Sensors</a:t>
            </a:r>
            <a:endParaRPr sz="1100">
              <a:solidFill>
                <a:srgbClr val="EFEFEF"/>
              </a:solidFill>
            </a:endParaRPr>
          </a:p>
        </p:txBody>
      </p:sp>
      <p:sp>
        <p:nvSpPr>
          <p:cNvPr id="650" name="Google Shape;650;p46"/>
          <p:cNvSpPr txBox="1"/>
          <p:nvPr/>
        </p:nvSpPr>
        <p:spPr>
          <a:xfrm>
            <a:off x="1331288"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Sensor</a:t>
            </a:r>
            <a:endParaRPr sz="1100">
              <a:solidFill>
                <a:srgbClr val="EFEFEF"/>
              </a:solidFill>
            </a:endParaRPr>
          </a:p>
          <a:p>
            <a:pPr marL="0" lvl="0" indent="0" algn="ctr" rtl="0">
              <a:spcBef>
                <a:spcPts val="0"/>
              </a:spcBef>
              <a:spcAft>
                <a:spcPts val="0"/>
              </a:spcAft>
              <a:buNone/>
            </a:pPr>
            <a:r>
              <a:rPr lang="en-US" sz="1100">
                <a:solidFill>
                  <a:srgbClr val="EFEFEF"/>
                </a:solidFill>
              </a:rPr>
              <a:t>neurons</a:t>
            </a:r>
            <a:endParaRPr sz="1100">
              <a:solidFill>
                <a:srgbClr val="EFEFEF"/>
              </a:solidFill>
            </a:endParaRPr>
          </a:p>
        </p:txBody>
      </p:sp>
      <p:sp>
        <p:nvSpPr>
          <p:cNvPr id="651" name="Google Shape;651;p46"/>
          <p:cNvSpPr txBox="1"/>
          <p:nvPr/>
        </p:nvSpPr>
        <p:spPr>
          <a:xfrm>
            <a:off x="2459689"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Hidden</a:t>
            </a:r>
            <a:endParaRPr sz="1100">
              <a:solidFill>
                <a:srgbClr val="EFEFEF"/>
              </a:solidFill>
            </a:endParaRPr>
          </a:p>
          <a:p>
            <a:pPr marL="0" lvl="0" indent="0" algn="ctr" rtl="0">
              <a:spcBef>
                <a:spcPts val="0"/>
              </a:spcBef>
              <a:spcAft>
                <a:spcPts val="0"/>
              </a:spcAft>
              <a:buNone/>
            </a:pPr>
            <a:r>
              <a:rPr lang="en-US" sz="1100">
                <a:solidFill>
                  <a:srgbClr val="EFEFEF"/>
                </a:solidFill>
              </a:rPr>
              <a:t>neurons</a:t>
            </a:r>
            <a:endParaRPr sz="1100">
              <a:solidFill>
                <a:srgbClr val="EFEFEF"/>
              </a:solidFill>
            </a:endParaRPr>
          </a:p>
        </p:txBody>
      </p:sp>
      <p:sp>
        <p:nvSpPr>
          <p:cNvPr id="652" name="Google Shape;652;p46"/>
          <p:cNvSpPr txBox="1"/>
          <p:nvPr/>
        </p:nvSpPr>
        <p:spPr>
          <a:xfrm>
            <a:off x="3588090"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Motor</a:t>
            </a:r>
            <a:endParaRPr sz="1100">
              <a:solidFill>
                <a:srgbClr val="EFEFEF"/>
              </a:solidFill>
            </a:endParaRPr>
          </a:p>
          <a:p>
            <a:pPr marL="0" lvl="0" indent="0" algn="ctr" rtl="0">
              <a:spcBef>
                <a:spcPts val="0"/>
              </a:spcBef>
              <a:spcAft>
                <a:spcPts val="0"/>
              </a:spcAft>
              <a:buNone/>
            </a:pPr>
            <a:r>
              <a:rPr lang="en-US" sz="1100">
                <a:solidFill>
                  <a:srgbClr val="EFEFEF"/>
                </a:solidFill>
              </a:rPr>
              <a:t>neurons</a:t>
            </a:r>
            <a:endParaRPr sz="1100">
              <a:solidFill>
                <a:srgbClr val="EFEFEF"/>
              </a:solidFill>
            </a:endParaRPr>
          </a:p>
        </p:txBody>
      </p:sp>
      <p:sp>
        <p:nvSpPr>
          <p:cNvPr id="653" name="Google Shape;653;p46"/>
          <p:cNvSpPr txBox="1"/>
          <p:nvPr/>
        </p:nvSpPr>
        <p:spPr>
          <a:xfrm>
            <a:off x="4716491"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Motors</a:t>
            </a:r>
            <a:endParaRPr sz="1100">
              <a:solidFill>
                <a:srgbClr val="EFEFEF"/>
              </a:solidFill>
            </a:endParaRPr>
          </a:p>
        </p:txBody>
      </p:sp>
      <p:sp>
        <p:nvSpPr>
          <p:cNvPr id="654" name="Google Shape;654;p46"/>
          <p:cNvSpPr txBox="1"/>
          <p:nvPr/>
        </p:nvSpPr>
        <p:spPr>
          <a:xfrm>
            <a:off x="5844892"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Joints</a:t>
            </a:r>
            <a:endParaRPr sz="1100">
              <a:solidFill>
                <a:srgbClr val="EFEFEF"/>
              </a:solidFill>
            </a:endParaRPr>
          </a:p>
        </p:txBody>
      </p:sp>
      <p:sp>
        <p:nvSpPr>
          <p:cNvPr id="655" name="Google Shape;655;p46"/>
          <p:cNvSpPr txBox="1"/>
          <p:nvPr/>
        </p:nvSpPr>
        <p:spPr>
          <a:xfrm>
            <a:off x="6973293"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Links</a:t>
            </a:r>
            <a:endParaRPr sz="1100">
              <a:solidFill>
                <a:srgbClr val="EFEFEF"/>
              </a:solidFill>
            </a:endParaRPr>
          </a:p>
        </p:txBody>
      </p:sp>
      <p:cxnSp>
        <p:nvCxnSpPr>
          <p:cNvPr id="656" name="Google Shape;656;p46"/>
          <p:cNvCxnSpPr>
            <a:stCxn id="649" idx="3"/>
            <a:endCxn id="650" idx="1"/>
          </p:cNvCxnSpPr>
          <p:nvPr/>
        </p:nvCxnSpPr>
        <p:spPr>
          <a:xfrm>
            <a:off x="1042275" y="5492477"/>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657" name="Google Shape;657;p46"/>
          <p:cNvCxnSpPr>
            <a:stCxn id="652" idx="3"/>
            <a:endCxn id="653" idx="1"/>
          </p:cNvCxnSpPr>
          <p:nvPr/>
        </p:nvCxnSpPr>
        <p:spPr>
          <a:xfrm>
            <a:off x="4427490"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658" name="Google Shape;658;p46"/>
          <p:cNvCxnSpPr>
            <a:stCxn id="653" idx="3"/>
            <a:endCxn id="654" idx="1"/>
          </p:cNvCxnSpPr>
          <p:nvPr/>
        </p:nvCxnSpPr>
        <p:spPr>
          <a:xfrm>
            <a:off x="5555891"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659" name="Google Shape;659;p46"/>
          <p:cNvCxnSpPr>
            <a:stCxn id="654" idx="3"/>
            <a:endCxn id="655" idx="1"/>
          </p:cNvCxnSpPr>
          <p:nvPr/>
        </p:nvCxnSpPr>
        <p:spPr>
          <a:xfrm>
            <a:off x="6684292"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660" name="Google Shape;660;p46"/>
          <p:cNvCxnSpPr>
            <a:stCxn id="655" idx="3"/>
            <a:endCxn id="648" idx="1"/>
          </p:cNvCxnSpPr>
          <p:nvPr/>
        </p:nvCxnSpPr>
        <p:spPr>
          <a:xfrm>
            <a:off x="7812693" y="5492471"/>
            <a:ext cx="288900" cy="0"/>
          </a:xfrm>
          <a:prstGeom prst="straightConnector1">
            <a:avLst/>
          </a:prstGeom>
          <a:noFill/>
          <a:ln w="9525" cap="flat" cmpd="sng">
            <a:solidFill>
              <a:srgbClr val="EFEFEF"/>
            </a:solidFill>
            <a:prstDash val="solid"/>
            <a:round/>
            <a:headEnd type="none" w="med" len="med"/>
            <a:tailEnd type="triangle" w="med" len="med"/>
          </a:ln>
        </p:spPr>
      </p:cxnSp>
      <p:sp>
        <p:nvSpPr>
          <p:cNvPr id="661" name="Google Shape;661;p46"/>
          <p:cNvSpPr txBox="1"/>
          <p:nvPr/>
        </p:nvSpPr>
        <p:spPr>
          <a:xfrm>
            <a:off x="767088" y="5993202"/>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Sensor</a:t>
            </a:r>
            <a:endParaRPr sz="1100">
              <a:solidFill>
                <a:srgbClr val="EFEFEF"/>
              </a:solidFill>
            </a:endParaRPr>
          </a:p>
          <a:p>
            <a:pPr marL="0" lvl="0" indent="0" algn="ctr" rtl="0">
              <a:spcBef>
                <a:spcPts val="0"/>
              </a:spcBef>
              <a:spcAft>
                <a:spcPts val="0"/>
              </a:spcAft>
              <a:buNone/>
            </a:pPr>
            <a:r>
              <a:rPr lang="en-US" sz="1100">
                <a:solidFill>
                  <a:srgbClr val="EFEFEF"/>
                </a:solidFill>
              </a:rPr>
              <a:t>values</a:t>
            </a:r>
            <a:endParaRPr sz="1100">
              <a:solidFill>
                <a:srgbClr val="EFEFEF"/>
              </a:solidFill>
            </a:endParaRPr>
          </a:p>
        </p:txBody>
      </p:sp>
      <p:sp>
        <p:nvSpPr>
          <p:cNvPr id="662" name="Google Shape;662;p46"/>
          <p:cNvSpPr txBox="1"/>
          <p:nvPr/>
        </p:nvSpPr>
        <p:spPr>
          <a:xfrm>
            <a:off x="1895501"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Synapses</a:t>
            </a:r>
            <a:endParaRPr sz="1100">
              <a:solidFill>
                <a:srgbClr val="EFEFEF"/>
              </a:solidFill>
            </a:endParaRPr>
          </a:p>
        </p:txBody>
      </p:sp>
      <p:sp>
        <p:nvSpPr>
          <p:cNvPr id="663" name="Google Shape;663;p46"/>
          <p:cNvSpPr txBox="1"/>
          <p:nvPr/>
        </p:nvSpPr>
        <p:spPr>
          <a:xfrm>
            <a:off x="3023902"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Synapses</a:t>
            </a:r>
            <a:endParaRPr sz="1100">
              <a:solidFill>
                <a:srgbClr val="EFEFEF"/>
              </a:solidFill>
            </a:endParaRPr>
          </a:p>
        </p:txBody>
      </p:sp>
      <p:sp>
        <p:nvSpPr>
          <p:cNvPr id="664" name="Google Shape;664;p46"/>
          <p:cNvSpPr txBox="1"/>
          <p:nvPr/>
        </p:nvSpPr>
        <p:spPr>
          <a:xfrm>
            <a:off x="4152303"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Desired</a:t>
            </a:r>
            <a:endParaRPr sz="1100">
              <a:solidFill>
                <a:srgbClr val="EFEFEF"/>
              </a:solidFill>
            </a:endParaRPr>
          </a:p>
          <a:p>
            <a:pPr marL="0" lvl="0" indent="0" algn="ctr" rtl="0">
              <a:spcBef>
                <a:spcPts val="0"/>
              </a:spcBef>
              <a:spcAft>
                <a:spcPts val="0"/>
              </a:spcAft>
              <a:buNone/>
            </a:pPr>
            <a:r>
              <a:rPr lang="en-US" sz="1100">
                <a:solidFill>
                  <a:srgbClr val="EFEFEF"/>
                </a:solidFill>
              </a:rPr>
              <a:t>angles</a:t>
            </a:r>
            <a:endParaRPr sz="1100">
              <a:solidFill>
                <a:srgbClr val="EFEFEF"/>
              </a:solidFill>
            </a:endParaRPr>
          </a:p>
        </p:txBody>
      </p:sp>
      <p:sp>
        <p:nvSpPr>
          <p:cNvPr id="665" name="Google Shape;665;p46"/>
          <p:cNvSpPr txBox="1"/>
          <p:nvPr/>
        </p:nvSpPr>
        <p:spPr>
          <a:xfrm>
            <a:off x="5280703"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Forces</a:t>
            </a:r>
            <a:endParaRPr sz="1100">
              <a:solidFill>
                <a:srgbClr val="EFEFEF"/>
              </a:solidFill>
            </a:endParaRPr>
          </a:p>
        </p:txBody>
      </p:sp>
      <p:sp>
        <p:nvSpPr>
          <p:cNvPr id="666" name="Google Shape;666;p46"/>
          <p:cNvSpPr txBox="1"/>
          <p:nvPr/>
        </p:nvSpPr>
        <p:spPr>
          <a:xfrm>
            <a:off x="6409104"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Forces</a:t>
            </a:r>
            <a:endParaRPr sz="1100">
              <a:solidFill>
                <a:srgbClr val="EFEFEF"/>
              </a:solidFill>
            </a:endParaRPr>
          </a:p>
        </p:txBody>
      </p:sp>
      <p:sp>
        <p:nvSpPr>
          <p:cNvPr id="667" name="Google Shape;667;p46"/>
          <p:cNvSpPr txBox="1"/>
          <p:nvPr/>
        </p:nvSpPr>
        <p:spPr>
          <a:xfrm>
            <a:off x="7537505"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Forces</a:t>
            </a:r>
            <a:endParaRPr sz="1100">
              <a:solidFill>
                <a:srgbClr val="EFEFEF"/>
              </a:solidFill>
            </a:endParaRPr>
          </a:p>
        </p:txBody>
      </p:sp>
      <p:cxnSp>
        <p:nvCxnSpPr>
          <p:cNvPr id="668" name="Google Shape;668;p46"/>
          <p:cNvCxnSpPr/>
          <p:nvPr/>
        </p:nvCxnSpPr>
        <p:spPr>
          <a:xfrm>
            <a:off x="1184950" y="5518026"/>
            <a:ext cx="0" cy="491400"/>
          </a:xfrm>
          <a:prstGeom prst="straightConnector1">
            <a:avLst/>
          </a:prstGeom>
          <a:noFill/>
          <a:ln w="9525" cap="flat" cmpd="sng">
            <a:solidFill>
              <a:srgbClr val="EFEFEF"/>
            </a:solidFill>
            <a:prstDash val="dot"/>
            <a:round/>
            <a:headEnd type="none" w="med" len="med"/>
            <a:tailEnd type="none" w="med" len="med"/>
          </a:ln>
        </p:spPr>
      </p:cxnSp>
      <p:cxnSp>
        <p:nvCxnSpPr>
          <p:cNvPr id="669" name="Google Shape;669;p46"/>
          <p:cNvCxnSpPr/>
          <p:nvPr/>
        </p:nvCxnSpPr>
        <p:spPr>
          <a:xfrm>
            <a:off x="2306111" y="5518026"/>
            <a:ext cx="0" cy="491400"/>
          </a:xfrm>
          <a:prstGeom prst="straightConnector1">
            <a:avLst/>
          </a:prstGeom>
          <a:noFill/>
          <a:ln w="9525" cap="flat" cmpd="sng">
            <a:solidFill>
              <a:srgbClr val="EFEFEF"/>
            </a:solidFill>
            <a:prstDash val="dot"/>
            <a:round/>
            <a:headEnd type="none" w="med" len="med"/>
            <a:tailEnd type="none" w="med" len="med"/>
          </a:ln>
        </p:spPr>
      </p:cxnSp>
      <p:grpSp>
        <p:nvGrpSpPr>
          <p:cNvPr id="670" name="Google Shape;670;p46"/>
          <p:cNvGrpSpPr/>
          <p:nvPr/>
        </p:nvGrpSpPr>
        <p:grpSpPr>
          <a:xfrm>
            <a:off x="3452700" y="5501802"/>
            <a:ext cx="1110187" cy="491400"/>
            <a:chOff x="1186788" y="3215802"/>
            <a:chExt cx="1110187" cy="491400"/>
          </a:xfrm>
        </p:grpSpPr>
        <p:cxnSp>
          <p:nvCxnSpPr>
            <p:cNvPr id="671" name="Google Shape;671;p46"/>
            <p:cNvCxnSpPr/>
            <p:nvPr/>
          </p:nvCxnSpPr>
          <p:spPr>
            <a:xfrm>
              <a:off x="1186788" y="3215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672" name="Google Shape;672;p46"/>
            <p:cNvCxnSpPr/>
            <p:nvPr/>
          </p:nvCxnSpPr>
          <p:spPr>
            <a:xfrm>
              <a:off x="2296974" y="3215802"/>
              <a:ext cx="0" cy="491400"/>
            </a:xfrm>
            <a:prstGeom prst="straightConnector1">
              <a:avLst/>
            </a:prstGeom>
            <a:noFill/>
            <a:ln w="9525" cap="flat" cmpd="sng">
              <a:solidFill>
                <a:srgbClr val="EFEFEF"/>
              </a:solidFill>
              <a:prstDash val="dot"/>
              <a:round/>
              <a:headEnd type="none" w="med" len="med"/>
              <a:tailEnd type="none" w="med" len="med"/>
            </a:ln>
          </p:spPr>
        </p:cxnSp>
      </p:grpSp>
      <p:cxnSp>
        <p:nvCxnSpPr>
          <p:cNvPr id="673" name="Google Shape;673;p46"/>
          <p:cNvCxnSpPr/>
          <p:nvPr/>
        </p:nvCxnSpPr>
        <p:spPr>
          <a:xfrm>
            <a:off x="5709513" y="5501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674" name="Google Shape;674;p46"/>
          <p:cNvCxnSpPr/>
          <p:nvPr/>
        </p:nvCxnSpPr>
        <p:spPr>
          <a:xfrm>
            <a:off x="6819699" y="5501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675" name="Google Shape;675;p46"/>
          <p:cNvCxnSpPr/>
          <p:nvPr/>
        </p:nvCxnSpPr>
        <p:spPr>
          <a:xfrm>
            <a:off x="7941188" y="5501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676" name="Google Shape;676;p46"/>
          <p:cNvCxnSpPr>
            <a:stCxn id="648" idx="2"/>
            <a:endCxn id="649" idx="2"/>
          </p:cNvCxnSpPr>
          <p:nvPr/>
        </p:nvCxnSpPr>
        <p:spPr>
          <a:xfrm rot="5400000">
            <a:off x="4571744" y="1851371"/>
            <a:ext cx="600" cy="7898700"/>
          </a:xfrm>
          <a:prstGeom prst="bentConnector3">
            <a:avLst>
              <a:gd name="adj1" fmla="val 163518913"/>
            </a:avLst>
          </a:prstGeom>
          <a:noFill/>
          <a:ln w="9525" cap="flat" cmpd="sng">
            <a:solidFill>
              <a:srgbClr val="EFEFEF"/>
            </a:solidFill>
            <a:prstDash val="solid"/>
            <a:round/>
            <a:headEnd type="none" w="med" len="med"/>
            <a:tailEnd type="triangle" w="med" len="med"/>
          </a:ln>
        </p:spPr>
      </p:cxnSp>
      <p:cxnSp>
        <p:nvCxnSpPr>
          <p:cNvPr id="677" name="Google Shape;677;p46"/>
          <p:cNvCxnSpPr>
            <a:stCxn id="655" idx="2"/>
            <a:endCxn id="649" idx="2"/>
          </p:cNvCxnSpPr>
          <p:nvPr/>
        </p:nvCxnSpPr>
        <p:spPr>
          <a:xfrm rot="5400000">
            <a:off x="4007493" y="2415521"/>
            <a:ext cx="600" cy="6770400"/>
          </a:xfrm>
          <a:prstGeom prst="bentConnector3">
            <a:avLst>
              <a:gd name="adj1" fmla="val 163518913"/>
            </a:avLst>
          </a:prstGeom>
          <a:noFill/>
          <a:ln w="9525" cap="flat" cmpd="sng">
            <a:solidFill>
              <a:srgbClr val="EFEFEF"/>
            </a:solidFill>
            <a:prstDash val="solid"/>
            <a:round/>
            <a:headEnd type="none" w="med" len="med"/>
            <a:tailEnd type="none" w="med" len="med"/>
          </a:ln>
        </p:spPr>
      </p:cxnSp>
      <p:cxnSp>
        <p:nvCxnSpPr>
          <p:cNvPr id="678" name="Google Shape;678;p46"/>
          <p:cNvCxnSpPr>
            <a:stCxn id="654" idx="2"/>
            <a:endCxn id="649" idx="2"/>
          </p:cNvCxnSpPr>
          <p:nvPr/>
        </p:nvCxnSpPr>
        <p:spPr>
          <a:xfrm rot="5400000">
            <a:off x="3443242" y="2979671"/>
            <a:ext cx="600" cy="5642100"/>
          </a:xfrm>
          <a:prstGeom prst="bentConnector3">
            <a:avLst>
              <a:gd name="adj1" fmla="val 163518913"/>
            </a:avLst>
          </a:prstGeom>
          <a:noFill/>
          <a:ln w="9525" cap="flat" cmpd="sng">
            <a:solidFill>
              <a:srgbClr val="EFEFEF"/>
            </a:solidFill>
            <a:prstDash val="solid"/>
            <a:round/>
            <a:headEnd type="none" w="med" len="med"/>
            <a:tailEnd type="none" w="med" len="med"/>
          </a:ln>
        </p:spPr>
      </p:cxnSp>
      <p:sp>
        <p:nvSpPr>
          <p:cNvPr id="679" name="Google Shape;679;p46"/>
          <p:cNvSpPr txBox="1"/>
          <p:nvPr/>
        </p:nvSpPr>
        <p:spPr>
          <a:xfrm>
            <a:off x="2459700" y="2405461"/>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brain.nndf</a:t>
            </a:r>
            <a:endParaRPr sz="1100">
              <a:solidFill>
                <a:srgbClr val="EFEFEF"/>
              </a:solidFill>
            </a:endParaRPr>
          </a:p>
        </p:txBody>
      </p:sp>
      <p:sp>
        <p:nvSpPr>
          <p:cNvPr id="680" name="Google Shape;680;p46"/>
          <p:cNvSpPr txBox="1"/>
          <p:nvPr/>
        </p:nvSpPr>
        <p:spPr>
          <a:xfrm>
            <a:off x="6400000" y="2405461"/>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body.urdf</a:t>
            </a:r>
            <a:endParaRPr sz="1100">
              <a:solidFill>
                <a:srgbClr val="EFEFEF"/>
              </a:solidFill>
            </a:endParaRPr>
          </a:p>
        </p:txBody>
      </p:sp>
      <p:sp>
        <p:nvSpPr>
          <p:cNvPr id="681" name="Google Shape;681;p46"/>
          <p:cNvSpPr txBox="1"/>
          <p:nvPr/>
        </p:nvSpPr>
        <p:spPr>
          <a:xfrm>
            <a:off x="7521500" y="2405461"/>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world.sdf</a:t>
            </a:r>
            <a:endParaRPr sz="1100">
              <a:solidFill>
                <a:srgbClr val="EFEFEF"/>
              </a:solidFill>
            </a:endParaRPr>
          </a:p>
        </p:txBody>
      </p:sp>
      <p:sp>
        <p:nvSpPr>
          <p:cNvPr id="682" name="Google Shape;682;p46"/>
          <p:cNvSpPr txBox="1"/>
          <p:nvPr/>
        </p:nvSpPr>
        <p:spPr>
          <a:xfrm>
            <a:off x="2459775" y="1882400"/>
            <a:ext cx="59013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pyrosim / pyrosim.py</a:t>
            </a:r>
            <a:endParaRPr sz="1100">
              <a:solidFill>
                <a:srgbClr val="EFEFEF"/>
              </a:solidFill>
            </a:endParaRPr>
          </a:p>
        </p:txBody>
      </p:sp>
      <p:cxnSp>
        <p:nvCxnSpPr>
          <p:cNvPr id="683" name="Google Shape;683;p46"/>
          <p:cNvCxnSpPr/>
          <p:nvPr/>
        </p:nvCxnSpPr>
        <p:spPr>
          <a:xfrm>
            <a:off x="2887575" y="2207975"/>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684" name="Google Shape;684;p46"/>
          <p:cNvCxnSpPr/>
          <p:nvPr/>
        </p:nvCxnSpPr>
        <p:spPr>
          <a:xfrm>
            <a:off x="6817526" y="2207975"/>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685" name="Google Shape;685;p46"/>
          <p:cNvCxnSpPr/>
          <p:nvPr/>
        </p:nvCxnSpPr>
        <p:spPr>
          <a:xfrm>
            <a:off x="7949588" y="2207975"/>
            <a:ext cx="0" cy="196800"/>
          </a:xfrm>
          <a:prstGeom prst="straightConnector1">
            <a:avLst/>
          </a:prstGeom>
          <a:noFill/>
          <a:ln w="9525" cap="flat" cmpd="sng">
            <a:solidFill>
              <a:srgbClr val="EFEFEF"/>
            </a:solidFill>
            <a:prstDash val="solid"/>
            <a:round/>
            <a:headEnd type="none" w="med" len="med"/>
            <a:tailEnd type="triangle" w="med" len="med"/>
          </a:ln>
        </p:spPr>
      </p:cxnSp>
      <p:sp>
        <p:nvSpPr>
          <p:cNvPr id="686" name="Google Shape;686;p46"/>
          <p:cNvSpPr txBox="1"/>
          <p:nvPr/>
        </p:nvSpPr>
        <p:spPr>
          <a:xfrm>
            <a:off x="2459825" y="1386523"/>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Brain1</a:t>
            </a:r>
            <a:endParaRPr sz="1100">
              <a:solidFill>
                <a:srgbClr val="EFEFEF"/>
              </a:solidFill>
            </a:endParaRPr>
          </a:p>
        </p:txBody>
      </p:sp>
      <p:sp>
        <p:nvSpPr>
          <p:cNvPr id="687" name="Google Shape;687;p46"/>
          <p:cNvSpPr txBox="1"/>
          <p:nvPr/>
        </p:nvSpPr>
        <p:spPr>
          <a:xfrm>
            <a:off x="6400125" y="1386523"/>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Body1</a:t>
            </a:r>
            <a:endParaRPr sz="1100">
              <a:solidFill>
                <a:srgbClr val="EFEFEF"/>
              </a:solidFill>
            </a:endParaRPr>
          </a:p>
        </p:txBody>
      </p:sp>
      <p:sp>
        <p:nvSpPr>
          <p:cNvPr id="688" name="Google Shape;688;p46"/>
          <p:cNvSpPr txBox="1"/>
          <p:nvPr/>
        </p:nvSpPr>
        <p:spPr>
          <a:xfrm>
            <a:off x="7521625" y="1386523"/>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World1</a:t>
            </a:r>
            <a:endParaRPr sz="1100">
              <a:solidFill>
                <a:srgbClr val="EFEFEF"/>
              </a:solidFill>
            </a:endParaRPr>
          </a:p>
        </p:txBody>
      </p:sp>
      <p:cxnSp>
        <p:nvCxnSpPr>
          <p:cNvPr id="689" name="Google Shape;689;p46"/>
          <p:cNvCxnSpPr/>
          <p:nvPr/>
        </p:nvCxnSpPr>
        <p:spPr>
          <a:xfrm>
            <a:off x="2887575" y="1696451"/>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690" name="Google Shape;690;p46"/>
          <p:cNvCxnSpPr/>
          <p:nvPr/>
        </p:nvCxnSpPr>
        <p:spPr>
          <a:xfrm>
            <a:off x="6817526" y="1696451"/>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691" name="Google Shape;691;p46"/>
          <p:cNvCxnSpPr/>
          <p:nvPr/>
        </p:nvCxnSpPr>
        <p:spPr>
          <a:xfrm>
            <a:off x="7949588" y="1696451"/>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692" name="Google Shape;692;p46"/>
          <p:cNvCxnSpPr>
            <a:stCxn id="693" idx="3"/>
            <a:endCxn id="648" idx="0"/>
          </p:cNvCxnSpPr>
          <p:nvPr/>
        </p:nvCxnSpPr>
        <p:spPr>
          <a:xfrm>
            <a:off x="8361039" y="4614938"/>
            <a:ext cx="160500" cy="569700"/>
          </a:xfrm>
          <a:prstGeom prst="bentConnector2">
            <a:avLst/>
          </a:prstGeom>
          <a:noFill/>
          <a:ln w="9525" cap="flat" cmpd="sng">
            <a:solidFill>
              <a:srgbClr val="EFEFEF"/>
            </a:solidFill>
            <a:prstDash val="solid"/>
            <a:round/>
            <a:headEnd type="none" w="med" len="med"/>
            <a:tailEnd type="triangle" w="med" len="med"/>
          </a:ln>
        </p:spPr>
      </p:cxnSp>
      <p:cxnSp>
        <p:nvCxnSpPr>
          <p:cNvPr id="694" name="Google Shape;694;p46"/>
          <p:cNvCxnSpPr>
            <a:stCxn id="693" idx="1"/>
            <a:endCxn id="654" idx="0"/>
          </p:cNvCxnSpPr>
          <p:nvPr/>
        </p:nvCxnSpPr>
        <p:spPr>
          <a:xfrm flipH="1">
            <a:off x="6264639" y="4614938"/>
            <a:ext cx="133200" cy="569700"/>
          </a:xfrm>
          <a:prstGeom prst="bentConnector2">
            <a:avLst/>
          </a:prstGeom>
          <a:noFill/>
          <a:ln w="9525" cap="flat" cmpd="sng">
            <a:solidFill>
              <a:srgbClr val="EFEFEF"/>
            </a:solidFill>
            <a:prstDash val="solid"/>
            <a:round/>
            <a:headEnd type="none" w="med" len="med"/>
            <a:tailEnd type="triangle" w="med" len="med"/>
          </a:ln>
        </p:spPr>
      </p:cxnSp>
      <p:cxnSp>
        <p:nvCxnSpPr>
          <p:cNvPr id="695" name="Google Shape;695;p46"/>
          <p:cNvCxnSpPr>
            <a:stCxn id="650" idx="3"/>
            <a:endCxn id="651" idx="1"/>
          </p:cNvCxnSpPr>
          <p:nvPr/>
        </p:nvCxnSpPr>
        <p:spPr>
          <a:xfrm>
            <a:off x="2170688"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696" name="Google Shape;696;p46"/>
          <p:cNvCxnSpPr>
            <a:stCxn id="651" idx="3"/>
            <a:endCxn id="652" idx="1"/>
          </p:cNvCxnSpPr>
          <p:nvPr/>
        </p:nvCxnSpPr>
        <p:spPr>
          <a:xfrm>
            <a:off x="3299089" y="5492471"/>
            <a:ext cx="288900" cy="0"/>
          </a:xfrm>
          <a:prstGeom prst="straightConnector1">
            <a:avLst/>
          </a:prstGeom>
          <a:noFill/>
          <a:ln w="9525" cap="flat" cmpd="sng">
            <a:solidFill>
              <a:srgbClr val="EFEFEF"/>
            </a:solidFill>
            <a:prstDash val="solid"/>
            <a:round/>
            <a:headEnd type="none" w="med" len="med"/>
            <a:tailEnd type="triangle" w="med" len="med"/>
          </a:ln>
        </p:spPr>
      </p:cxnSp>
      <p:sp>
        <p:nvSpPr>
          <p:cNvPr id="697" name="Google Shape;697;p46"/>
          <p:cNvSpPr txBox="1"/>
          <p:nvPr/>
        </p:nvSpPr>
        <p:spPr>
          <a:xfrm>
            <a:off x="6397839" y="3505650"/>
            <a:ext cx="1963200" cy="615900"/>
          </a:xfrm>
          <a:prstGeom prst="rect">
            <a:avLst/>
          </a:prstGeom>
          <a:solidFill>
            <a:srgbClr val="FFFFFF"/>
          </a:solid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pybullet.py</a:t>
            </a:r>
            <a:endParaRPr sz="1100"/>
          </a:p>
          <a:p>
            <a:pPr marL="0" lvl="0" indent="0" algn="ctr" rtl="0">
              <a:spcBef>
                <a:spcPts val="0"/>
              </a:spcBef>
              <a:spcAft>
                <a:spcPts val="0"/>
              </a:spcAft>
              <a:buNone/>
            </a:pPr>
            <a:r>
              <a:rPr lang="en-US" sz="1100"/>
              <a:t>(Python)</a:t>
            </a:r>
            <a:endParaRPr sz="1100"/>
          </a:p>
        </p:txBody>
      </p:sp>
      <p:sp>
        <p:nvSpPr>
          <p:cNvPr id="693" name="Google Shape;693;p46"/>
          <p:cNvSpPr txBox="1"/>
          <p:nvPr/>
        </p:nvSpPr>
        <p:spPr>
          <a:xfrm>
            <a:off x="6397839" y="4306988"/>
            <a:ext cx="19632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bullet.cpp</a:t>
            </a:r>
            <a:endParaRPr sz="1100">
              <a:solidFill>
                <a:srgbClr val="EFEFEF"/>
              </a:solidFill>
            </a:endParaRPr>
          </a:p>
          <a:p>
            <a:pPr marL="0" lvl="0" indent="0" algn="ctr" rtl="0">
              <a:spcBef>
                <a:spcPts val="0"/>
              </a:spcBef>
              <a:spcAft>
                <a:spcPts val="0"/>
              </a:spcAft>
              <a:buNone/>
            </a:pPr>
            <a:r>
              <a:rPr lang="en-US" sz="1100">
                <a:solidFill>
                  <a:srgbClr val="EFEFEF"/>
                </a:solidFill>
              </a:rPr>
              <a:t>(C++)</a:t>
            </a:r>
            <a:endParaRPr sz="1100">
              <a:solidFill>
                <a:srgbClr val="EFEFEF"/>
              </a:solidFill>
            </a:endParaRPr>
          </a:p>
        </p:txBody>
      </p:sp>
      <p:cxnSp>
        <p:nvCxnSpPr>
          <p:cNvPr id="698" name="Google Shape;698;p46"/>
          <p:cNvCxnSpPr>
            <a:stCxn id="693" idx="2"/>
          </p:cNvCxnSpPr>
          <p:nvPr/>
        </p:nvCxnSpPr>
        <p:spPr>
          <a:xfrm>
            <a:off x="7379439" y="4922888"/>
            <a:ext cx="0" cy="273000"/>
          </a:xfrm>
          <a:prstGeom prst="straightConnector1">
            <a:avLst/>
          </a:prstGeom>
          <a:noFill/>
          <a:ln w="9525" cap="flat" cmpd="sng">
            <a:solidFill>
              <a:srgbClr val="EFEFEF"/>
            </a:solidFill>
            <a:prstDash val="solid"/>
            <a:round/>
            <a:headEnd type="none" w="med" len="med"/>
            <a:tailEnd type="triangle" w="med" len="med"/>
          </a:ln>
        </p:spPr>
      </p:cxnSp>
      <p:sp>
        <p:nvSpPr>
          <p:cNvPr id="699" name="Google Shape;699;p46"/>
          <p:cNvSpPr txBox="1"/>
          <p:nvPr/>
        </p:nvSpPr>
        <p:spPr>
          <a:xfrm>
            <a:off x="1897914" y="3501600"/>
            <a:ext cx="19632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ludobots /  </a:t>
            </a:r>
            <a:endParaRPr sz="1100">
              <a:solidFill>
                <a:srgbClr val="EFEFEF"/>
              </a:solidFill>
            </a:endParaRPr>
          </a:p>
          <a:p>
            <a:pPr marL="0" lvl="0" indent="0" algn="ctr" rtl="0">
              <a:spcBef>
                <a:spcPts val="0"/>
              </a:spcBef>
              <a:spcAft>
                <a:spcPts val="0"/>
              </a:spcAft>
              <a:buNone/>
            </a:pPr>
            <a:r>
              <a:rPr lang="en-US" sz="1100">
                <a:solidFill>
                  <a:srgbClr val="EFEFEF"/>
                </a:solidFill>
              </a:rPr>
              <a:t>neuralNetwork.py</a:t>
            </a:r>
            <a:endParaRPr sz="1100">
              <a:solidFill>
                <a:srgbClr val="EFEFEF"/>
              </a:solidFill>
            </a:endParaRPr>
          </a:p>
        </p:txBody>
      </p:sp>
      <p:sp>
        <p:nvSpPr>
          <p:cNvPr id="700" name="Google Shape;700;p46"/>
          <p:cNvSpPr txBox="1"/>
          <p:nvPr/>
        </p:nvSpPr>
        <p:spPr>
          <a:xfrm>
            <a:off x="1895501" y="4303875"/>
            <a:ext cx="8991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ludobots /</a:t>
            </a:r>
            <a:endParaRPr sz="1100">
              <a:solidFill>
                <a:srgbClr val="EFEFEF"/>
              </a:solidFill>
            </a:endParaRPr>
          </a:p>
          <a:p>
            <a:pPr marL="0" lvl="0" indent="0" algn="ctr" rtl="0">
              <a:spcBef>
                <a:spcPts val="0"/>
              </a:spcBef>
              <a:spcAft>
                <a:spcPts val="0"/>
              </a:spcAft>
              <a:buNone/>
            </a:pPr>
            <a:r>
              <a:rPr lang="en-US" sz="1100">
                <a:solidFill>
                  <a:srgbClr val="EFEFEF"/>
                </a:solidFill>
              </a:rPr>
              <a:t>neuron.py</a:t>
            </a:r>
            <a:endParaRPr sz="1100">
              <a:solidFill>
                <a:srgbClr val="EFEFEF"/>
              </a:solidFill>
            </a:endParaRPr>
          </a:p>
        </p:txBody>
      </p:sp>
      <p:sp>
        <p:nvSpPr>
          <p:cNvPr id="701" name="Google Shape;701;p46"/>
          <p:cNvSpPr txBox="1"/>
          <p:nvPr/>
        </p:nvSpPr>
        <p:spPr>
          <a:xfrm>
            <a:off x="2964151" y="4303875"/>
            <a:ext cx="8991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ludobots / synapse.py</a:t>
            </a:r>
            <a:endParaRPr sz="1100">
              <a:solidFill>
                <a:srgbClr val="EFEFEF"/>
              </a:solidFill>
            </a:endParaRPr>
          </a:p>
        </p:txBody>
      </p:sp>
      <p:cxnSp>
        <p:nvCxnSpPr>
          <p:cNvPr id="702" name="Google Shape;702;p46"/>
          <p:cNvCxnSpPr>
            <a:stCxn id="697" idx="2"/>
            <a:endCxn id="693" idx="0"/>
          </p:cNvCxnSpPr>
          <p:nvPr/>
        </p:nvCxnSpPr>
        <p:spPr>
          <a:xfrm>
            <a:off x="7379439" y="4121550"/>
            <a:ext cx="0" cy="185400"/>
          </a:xfrm>
          <a:prstGeom prst="straightConnector1">
            <a:avLst/>
          </a:prstGeom>
          <a:noFill/>
          <a:ln w="9525" cap="flat" cmpd="sng">
            <a:solidFill>
              <a:srgbClr val="EFEFEF"/>
            </a:solidFill>
            <a:prstDash val="solid"/>
            <a:round/>
            <a:headEnd type="none" w="med" len="med"/>
            <a:tailEnd type="triangle" w="med" len="med"/>
          </a:ln>
        </p:spPr>
      </p:cxnSp>
      <p:cxnSp>
        <p:nvCxnSpPr>
          <p:cNvPr id="703" name="Google Shape;703;p46"/>
          <p:cNvCxnSpPr/>
          <p:nvPr/>
        </p:nvCxnSpPr>
        <p:spPr>
          <a:xfrm>
            <a:off x="2333029" y="4112975"/>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704" name="Google Shape;704;p46"/>
          <p:cNvCxnSpPr/>
          <p:nvPr/>
        </p:nvCxnSpPr>
        <p:spPr>
          <a:xfrm>
            <a:off x="3465091" y="4113340"/>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705" name="Google Shape;705;p46"/>
          <p:cNvCxnSpPr>
            <a:stCxn id="700" idx="2"/>
            <a:endCxn id="650" idx="0"/>
          </p:cNvCxnSpPr>
          <p:nvPr/>
        </p:nvCxnSpPr>
        <p:spPr>
          <a:xfrm rot="5400000">
            <a:off x="1915751" y="4755075"/>
            <a:ext cx="264600" cy="594000"/>
          </a:xfrm>
          <a:prstGeom prst="bentConnector3">
            <a:avLst>
              <a:gd name="adj1" fmla="val 50028"/>
            </a:avLst>
          </a:prstGeom>
          <a:noFill/>
          <a:ln w="9525" cap="flat" cmpd="sng">
            <a:solidFill>
              <a:srgbClr val="EFEFEF"/>
            </a:solidFill>
            <a:prstDash val="solid"/>
            <a:round/>
            <a:headEnd type="none" w="med" len="med"/>
            <a:tailEnd type="triangle" w="med" len="med"/>
          </a:ln>
        </p:spPr>
      </p:cxnSp>
      <p:cxnSp>
        <p:nvCxnSpPr>
          <p:cNvPr id="706" name="Google Shape;706;p46"/>
          <p:cNvCxnSpPr>
            <a:stCxn id="700" idx="2"/>
            <a:endCxn id="651" idx="0"/>
          </p:cNvCxnSpPr>
          <p:nvPr/>
        </p:nvCxnSpPr>
        <p:spPr>
          <a:xfrm rot="-5400000" flipH="1">
            <a:off x="2479901" y="4784925"/>
            <a:ext cx="264600" cy="534300"/>
          </a:xfrm>
          <a:prstGeom prst="bentConnector3">
            <a:avLst>
              <a:gd name="adj1" fmla="val 50028"/>
            </a:avLst>
          </a:prstGeom>
          <a:noFill/>
          <a:ln w="9525" cap="flat" cmpd="sng">
            <a:solidFill>
              <a:srgbClr val="EFEFEF"/>
            </a:solidFill>
            <a:prstDash val="solid"/>
            <a:round/>
            <a:headEnd type="none" w="med" len="med"/>
            <a:tailEnd type="triangle" w="med" len="med"/>
          </a:ln>
        </p:spPr>
      </p:cxnSp>
      <p:cxnSp>
        <p:nvCxnSpPr>
          <p:cNvPr id="707" name="Google Shape;707;p46"/>
          <p:cNvCxnSpPr>
            <a:stCxn id="700" idx="2"/>
            <a:endCxn id="652" idx="0"/>
          </p:cNvCxnSpPr>
          <p:nvPr/>
        </p:nvCxnSpPr>
        <p:spPr>
          <a:xfrm rot="-5400000" flipH="1">
            <a:off x="3044051" y="4220775"/>
            <a:ext cx="264600" cy="1662600"/>
          </a:xfrm>
          <a:prstGeom prst="bentConnector3">
            <a:avLst>
              <a:gd name="adj1" fmla="val 50028"/>
            </a:avLst>
          </a:prstGeom>
          <a:noFill/>
          <a:ln w="9525" cap="flat" cmpd="sng">
            <a:solidFill>
              <a:srgbClr val="EFEFEF"/>
            </a:solidFill>
            <a:prstDash val="solid"/>
            <a:round/>
            <a:headEnd type="none" w="med" len="med"/>
            <a:tailEnd type="triangle" w="med" len="med"/>
          </a:ln>
        </p:spPr>
      </p:cxnSp>
      <p:sp>
        <p:nvSpPr>
          <p:cNvPr id="708" name="Google Shape;708;p46"/>
          <p:cNvSpPr txBox="1"/>
          <p:nvPr/>
        </p:nvSpPr>
        <p:spPr>
          <a:xfrm>
            <a:off x="202875" y="2940875"/>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fitness1.p</a:t>
            </a:r>
            <a:endParaRPr sz="1100">
              <a:solidFill>
                <a:srgbClr val="EFEFEF"/>
              </a:solidFill>
            </a:endParaRPr>
          </a:p>
        </p:txBody>
      </p:sp>
      <p:cxnSp>
        <p:nvCxnSpPr>
          <p:cNvPr id="709" name="Google Shape;709;p46"/>
          <p:cNvCxnSpPr>
            <a:stCxn id="649" idx="0"/>
            <a:endCxn id="708" idx="2"/>
          </p:cNvCxnSpPr>
          <p:nvPr/>
        </p:nvCxnSpPr>
        <p:spPr>
          <a:xfrm rot="10800000">
            <a:off x="622575" y="3260027"/>
            <a:ext cx="0" cy="1924500"/>
          </a:xfrm>
          <a:prstGeom prst="straightConnector1">
            <a:avLst/>
          </a:prstGeom>
          <a:noFill/>
          <a:ln w="9525" cap="flat" cmpd="sng">
            <a:solidFill>
              <a:srgbClr val="EFEFEF"/>
            </a:solidFill>
            <a:prstDash val="solid"/>
            <a:round/>
            <a:headEnd type="none" w="med" len="med"/>
            <a:tailEnd type="triangle" w="med" len="med"/>
          </a:ln>
        </p:spPr>
      </p:cxnSp>
      <p:cxnSp>
        <p:nvCxnSpPr>
          <p:cNvPr id="710" name="Google Shape;710;p46"/>
          <p:cNvCxnSpPr>
            <a:stCxn id="708" idx="0"/>
            <a:endCxn id="711" idx="1"/>
          </p:cNvCxnSpPr>
          <p:nvPr/>
        </p:nvCxnSpPr>
        <p:spPr>
          <a:xfrm rot="-5400000">
            <a:off x="466125" y="947225"/>
            <a:ext cx="2150100" cy="1837200"/>
          </a:xfrm>
          <a:prstGeom prst="bentConnector2">
            <a:avLst/>
          </a:prstGeom>
          <a:noFill/>
          <a:ln w="9525" cap="flat" cmpd="sng">
            <a:solidFill>
              <a:srgbClr val="EFEFEF"/>
            </a:solidFill>
            <a:prstDash val="dot"/>
            <a:round/>
            <a:headEnd type="none" w="med" len="med"/>
            <a:tailEnd type="triangle" w="med" len="med"/>
          </a:ln>
        </p:spPr>
      </p:cxnSp>
      <p:cxnSp>
        <p:nvCxnSpPr>
          <p:cNvPr id="712" name="Google Shape;712;p46"/>
          <p:cNvCxnSpPr>
            <a:stCxn id="711" idx="2"/>
            <a:endCxn id="686" idx="0"/>
          </p:cNvCxnSpPr>
          <p:nvPr/>
        </p:nvCxnSpPr>
        <p:spPr>
          <a:xfrm rot="-5400000" flipH="1">
            <a:off x="2661750" y="1168126"/>
            <a:ext cx="435900" cy="600"/>
          </a:xfrm>
          <a:prstGeom prst="bentConnector3">
            <a:avLst>
              <a:gd name="adj1" fmla="val 50017"/>
            </a:avLst>
          </a:prstGeom>
          <a:noFill/>
          <a:ln w="9525" cap="flat" cmpd="sng">
            <a:solidFill>
              <a:srgbClr val="EFEFEF"/>
            </a:solidFill>
            <a:prstDash val="solid"/>
            <a:round/>
            <a:headEnd type="none" w="med" len="med"/>
            <a:tailEnd type="triangle" w="med" len="med"/>
          </a:ln>
        </p:spPr>
      </p:cxnSp>
      <p:cxnSp>
        <p:nvCxnSpPr>
          <p:cNvPr id="713" name="Google Shape;713;p46"/>
          <p:cNvCxnSpPr>
            <a:stCxn id="711" idx="2"/>
            <a:endCxn id="687" idx="0"/>
          </p:cNvCxnSpPr>
          <p:nvPr/>
        </p:nvCxnSpPr>
        <p:spPr>
          <a:xfrm rot="-5400000" flipH="1">
            <a:off x="4631700" y="-801824"/>
            <a:ext cx="435900" cy="3940500"/>
          </a:xfrm>
          <a:prstGeom prst="bentConnector3">
            <a:avLst>
              <a:gd name="adj1" fmla="val 50017"/>
            </a:avLst>
          </a:prstGeom>
          <a:noFill/>
          <a:ln w="9525" cap="flat" cmpd="sng">
            <a:solidFill>
              <a:srgbClr val="EFEFEF"/>
            </a:solidFill>
            <a:prstDash val="solid"/>
            <a:round/>
            <a:headEnd type="none" w="med" len="med"/>
            <a:tailEnd type="triangle" w="med" len="med"/>
          </a:ln>
        </p:spPr>
      </p:cxnSp>
      <p:sp>
        <p:nvSpPr>
          <p:cNvPr id="711" name="Google Shape;711;p46"/>
          <p:cNvSpPr txBox="1"/>
          <p:nvPr/>
        </p:nvSpPr>
        <p:spPr>
          <a:xfrm>
            <a:off x="245970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1</a:t>
            </a:r>
            <a:endParaRPr sz="1100" baseline="-25000">
              <a:solidFill>
                <a:srgbClr val="EFEFEF"/>
              </a:solidFill>
            </a:endParaRPr>
          </a:p>
        </p:txBody>
      </p:sp>
      <p:sp>
        <p:nvSpPr>
          <p:cNvPr id="714" name="Google Shape;714;p46"/>
          <p:cNvSpPr txBox="1"/>
          <p:nvPr/>
        </p:nvSpPr>
        <p:spPr>
          <a:xfrm>
            <a:off x="3418675"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2</a:t>
            </a:r>
            <a:endParaRPr sz="1100" baseline="-25000">
              <a:solidFill>
                <a:srgbClr val="EFEFEF"/>
              </a:solidFill>
            </a:endParaRPr>
          </a:p>
        </p:txBody>
      </p:sp>
      <p:sp>
        <p:nvSpPr>
          <p:cNvPr id="715" name="Google Shape;715;p46"/>
          <p:cNvSpPr txBox="1"/>
          <p:nvPr/>
        </p:nvSpPr>
        <p:spPr>
          <a:xfrm>
            <a:off x="460625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n</a:t>
            </a:r>
            <a:endParaRPr sz="1100" baseline="-25000">
              <a:solidFill>
                <a:srgbClr val="EFEFEF"/>
              </a:solidFill>
            </a:endParaRPr>
          </a:p>
        </p:txBody>
      </p:sp>
      <p:sp>
        <p:nvSpPr>
          <p:cNvPr id="716" name="Google Shape;716;p46"/>
          <p:cNvSpPr txBox="1"/>
          <p:nvPr/>
        </p:nvSpPr>
        <p:spPr>
          <a:xfrm>
            <a:off x="4258075" y="611050"/>
            <a:ext cx="360900" cy="4002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t>...</a:t>
            </a:r>
            <a:endParaRPr/>
          </a:p>
        </p:txBody>
      </p:sp>
      <p:sp>
        <p:nvSpPr>
          <p:cNvPr id="717" name="Google Shape;717;p46"/>
          <p:cNvSpPr txBox="1"/>
          <p:nvPr/>
        </p:nvSpPr>
        <p:spPr>
          <a:xfrm>
            <a:off x="2459775" y="59587"/>
            <a:ext cx="29859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evolve.py</a:t>
            </a:r>
            <a:endParaRPr sz="1100">
              <a:solidFill>
                <a:srgbClr val="EFEFEF"/>
              </a:solidFill>
            </a:endParaRPr>
          </a:p>
        </p:txBody>
      </p:sp>
      <p:cxnSp>
        <p:nvCxnSpPr>
          <p:cNvPr id="718" name="Google Shape;718;p46"/>
          <p:cNvCxnSpPr/>
          <p:nvPr/>
        </p:nvCxnSpPr>
        <p:spPr>
          <a:xfrm rot="-5400000" flipH="1">
            <a:off x="4881600"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cxnSp>
        <p:nvCxnSpPr>
          <p:cNvPr id="719" name="Google Shape;719;p46"/>
          <p:cNvCxnSpPr/>
          <p:nvPr/>
        </p:nvCxnSpPr>
        <p:spPr>
          <a:xfrm rot="-5400000" flipH="1">
            <a:off x="371709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cxnSp>
        <p:nvCxnSpPr>
          <p:cNvPr id="720" name="Google Shape;720;p46"/>
          <p:cNvCxnSpPr/>
          <p:nvPr/>
        </p:nvCxnSpPr>
        <p:spPr>
          <a:xfrm rot="-5400000" flipH="1">
            <a:off x="274837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sp>
        <p:nvSpPr>
          <p:cNvPr id="721" name="Google Shape;721;p46"/>
          <p:cNvSpPr txBox="1"/>
          <p:nvPr/>
        </p:nvSpPr>
        <p:spPr>
          <a:xfrm>
            <a:off x="588870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1</a:t>
            </a:r>
            <a:endParaRPr sz="1100" baseline="-25000">
              <a:solidFill>
                <a:srgbClr val="EFEFEF"/>
              </a:solidFill>
            </a:endParaRPr>
          </a:p>
        </p:txBody>
      </p:sp>
      <p:sp>
        <p:nvSpPr>
          <p:cNvPr id="722" name="Google Shape;722;p46"/>
          <p:cNvSpPr txBox="1"/>
          <p:nvPr/>
        </p:nvSpPr>
        <p:spPr>
          <a:xfrm>
            <a:off x="6847675"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2</a:t>
            </a:r>
            <a:endParaRPr sz="1100" baseline="-25000">
              <a:solidFill>
                <a:srgbClr val="EFEFEF"/>
              </a:solidFill>
            </a:endParaRPr>
          </a:p>
        </p:txBody>
      </p:sp>
      <p:sp>
        <p:nvSpPr>
          <p:cNvPr id="723" name="Google Shape;723;p46"/>
          <p:cNvSpPr txBox="1"/>
          <p:nvPr/>
        </p:nvSpPr>
        <p:spPr>
          <a:xfrm>
            <a:off x="803525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n</a:t>
            </a:r>
            <a:endParaRPr sz="1100" baseline="-25000">
              <a:solidFill>
                <a:srgbClr val="EFEFEF"/>
              </a:solidFill>
            </a:endParaRPr>
          </a:p>
        </p:txBody>
      </p:sp>
      <p:sp>
        <p:nvSpPr>
          <p:cNvPr id="724" name="Google Shape;724;p46"/>
          <p:cNvSpPr txBox="1"/>
          <p:nvPr/>
        </p:nvSpPr>
        <p:spPr>
          <a:xfrm>
            <a:off x="7687075" y="611050"/>
            <a:ext cx="360900" cy="4002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t>...</a:t>
            </a:r>
            <a:endParaRPr/>
          </a:p>
        </p:txBody>
      </p:sp>
      <p:sp>
        <p:nvSpPr>
          <p:cNvPr id="725" name="Google Shape;725;p46"/>
          <p:cNvSpPr txBox="1"/>
          <p:nvPr/>
        </p:nvSpPr>
        <p:spPr>
          <a:xfrm>
            <a:off x="5888775" y="59587"/>
            <a:ext cx="29859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evolve.py</a:t>
            </a:r>
            <a:endParaRPr sz="1100">
              <a:solidFill>
                <a:srgbClr val="EFEFEF"/>
              </a:solidFill>
            </a:endParaRPr>
          </a:p>
        </p:txBody>
      </p:sp>
      <p:cxnSp>
        <p:nvCxnSpPr>
          <p:cNvPr id="726" name="Google Shape;726;p46"/>
          <p:cNvCxnSpPr/>
          <p:nvPr/>
        </p:nvCxnSpPr>
        <p:spPr>
          <a:xfrm rot="-5400000" flipH="1">
            <a:off x="8310600"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cxnSp>
        <p:nvCxnSpPr>
          <p:cNvPr id="727" name="Google Shape;727;p46"/>
          <p:cNvCxnSpPr/>
          <p:nvPr/>
        </p:nvCxnSpPr>
        <p:spPr>
          <a:xfrm rot="-5400000" flipH="1">
            <a:off x="714609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sp>
        <p:nvSpPr>
          <p:cNvPr id="728" name="Google Shape;728;p46"/>
          <p:cNvSpPr/>
          <p:nvPr/>
        </p:nvSpPr>
        <p:spPr>
          <a:xfrm>
            <a:off x="5457950" y="240625"/>
            <a:ext cx="2493825" cy="1137550"/>
          </a:xfrm>
          <a:custGeom>
            <a:avLst/>
            <a:gdLst/>
            <a:ahLst/>
            <a:cxnLst/>
            <a:rect l="l" t="t" r="r" b="b"/>
            <a:pathLst>
              <a:path w="99753" h="45502" extrusionOk="0">
                <a:moveTo>
                  <a:pt x="0" y="0"/>
                </a:moveTo>
                <a:lnTo>
                  <a:pt x="9188" y="0"/>
                </a:lnTo>
                <a:lnTo>
                  <a:pt x="9188" y="33689"/>
                </a:lnTo>
                <a:lnTo>
                  <a:pt x="99753" y="33689"/>
                </a:lnTo>
                <a:lnTo>
                  <a:pt x="99753" y="45502"/>
                </a:lnTo>
              </a:path>
            </a:pathLst>
          </a:custGeom>
          <a:noFill/>
          <a:ln w="9525" cap="flat" cmpd="sng">
            <a:solidFill>
              <a:srgbClr val="EFEFEF"/>
            </a:solidFill>
            <a:prstDash val="solid"/>
            <a:round/>
            <a:headEnd type="none" w="med" len="med"/>
            <a:tailEnd type="triangle" w="med" len="med"/>
          </a:ln>
        </p:spPr>
      </p:sp>
      <p:cxnSp>
        <p:nvCxnSpPr>
          <p:cNvPr id="729" name="Google Shape;729;p46"/>
          <p:cNvCxnSpPr/>
          <p:nvPr/>
        </p:nvCxnSpPr>
        <p:spPr>
          <a:xfrm rot="-5400000" flipH="1">
            <a:off x="617737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sp>
        <p:nvSpPr>
          <p:cNvPr id="730" name="Google Shape;730;p46"/>
          <p:cNvSpPr txBox="1"/>
          <p:nvPr/>
        </p:nvSpPr>
        <p:spPr>
          <a:xfrm>
            <a:off x="2459775" y="2940863"/>
            <a:ext cx="59013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simulate.py</a:t>
            </a:r>
            <a:endParaRPr sz="1100"/>
          </a:p>
        </p:txBody>
      </p:sp>
      <p:cxnSp>
        <p:nvCxnSpPr>
          <p:cNvPr id="731" name="Google Shape;731;p46"/>
          <p:cNvCxnSpPr/>
          <p:nvPr/>
        </p:nvCxnSpPr>
        <p:spPr>
          <a:xfrm>
            <a:off x="2887575" y="2741375"/>
            <a:ext cx="0" cy="196800"/>
          </a:xfrm>
          <a:prstGeom prst="straightConnector1">
            <a:avLst/>
          </a:prstGeom>
          <a:noFill/>
          <a:ln w="9525" cap="flat" cmpd="sng">
            <a:solidFill>
              <a:srgbClr val="EFEFEF"/>
            </a:solidFill>
            <a:prstDash val="dot"/>
            <a:round/>
            <a:headEnd type="none" w="med" len="med"/>
            <a:tailEnd type="triangle" w="med" len="med"/>
          </a:ln>
        </p:spPr>
      </p:cxnSp>
      <p:cxnSp>
        <p:nvCxnSpPr>
          <p:cNvPr id="732" name="Google Shape;732;p46"/>
          <p:cNvCxnSpPr/>
          <p:nvPr/>
        </p:nvCxnSpPr>
        <p:spPr>
          <a:xfrm>
            <a:off x="6817526" y="2741375"/>
            <a:ext cx="0" cy="196800"/>
          </a:xfrm>
          <a:prstGeom prst="straightConnector1">
            <a:avLst/>
          </a:prstGeom>
          <a:noFill/>
          <a:ln w="9525" cap="flat" cmpd="sng">
            <a:solidFill>
              <a:srgbClr val="EFEFEF"/>
            </a:solidFill>
            <a:prstDash val="dot"/>
            <a:round/>
            <a:headEnd type="none" w="med" len="med"/>
            <a:tailEnd type="triangle" w="med" len="med"/>
          </a:ln>
        </p:spPr>
      </p:cxnSp>
      <p:cxnSp>
        <p:nvCxnSpPr>
          <p:cNvPr id="733" name="Google Shape;733;p46"/>
          <p:cNvCxnSpPr/>
          <p:nvPr/>
        </p:nvCxnSpPr>
        <p:spPr>
          <a:xfrm>
            <a:off x="7949588" y="2741375"/>
            <a:ext cx="0" cy="196800"/>
          </a:xfrm>
          <a:prstGeom prst="straightConnector1">
            <a:avLst/>
          </a:prstGeom>
          <a:noFill/>
          <a:ln w="9525" cap="flat" cmpd="sng">
            <a:solidFill>
              <a:srgbClr val="EFEFEF"/>
            </a:solidFill>
            <a:prstDash val="dot"/>
            <a:round/>
            <a:headEnd type="none" w="med" len="med"/>
            <a:tailEnd type="triangle" w="med" len="med"/>
          </a:ln>
        </p:spPr>
      </p:cxnSp>
      <p:cxnSp>
        <p:nvCxnSpPr>
          <p:cNvPr id="734" name="Google Shape;734;p46"/>
          <p:cNvCxnSpPr/>
          <p:nvPr/>
        </p:nvCxnSpPr>
        <p:spPr>
          <a:xfrm>
            <a:off x="2887575" y="3285713"/>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735" name="Google Shape;735;p46"/>
          <p:cNvCxnSpPr/>
          <p:nvPr/>
        </p:nvCxnSpPr>
        <p:spPr>
          <a:xfrm>
            <a:off x="6817526" y="3285713"/>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736" name="Google Shape;736;p46"/>
          <p:cNvCxnSpPr/>
          <p:nvPr/>
        </p:nvCxnSpPr>
        <p:spPr>
          <a:xfrm>
            <a:off x="7949588" y="3285713"/>
            <a:ext cx="0" cy="196800"/>
          </a:xfrm>
          <a:prstGeom prst="straightConnector1">
            <a:avLst/>
          </a:prstGeom>
          <a:noFill/>
          <a:ln w="9525" cap="flat" cmpd="sng">
            <a:solidFill>
              <a:srgbClr val="0000FF"/>
            </a:solidFill>
            <a:prstDash val="solid"/>
            <a:round/>
            <a:headEnd type="none" w="med" len="med"/>
            <a:tailEnd type="triangle" w="med" len="med"/>
          </a:ln>
        </p:spPr>
      </p:cxnSp>
      <p:sp>
        <p:nvSpPr>
          <p:cNvPr id="737" name="Google Shape;737;p46"/>
          <p:cNvSpPr txBox="1"/>
          <p:nvPr/>
        </p:nvSpPr>
        <p:spPr>
          <a:xfrm>
            <a:off x="0" y="325"/>
            <a:ext cx="47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After 1 week: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7"/>
          <p:cNvSpPr/>
          <p:nvPr/>
        </p:nvSpPr>
        <p:spPr>
          <a:xfrm>
            <a:off x="0" y="0"/>
            <a:ext cx="9178200" cy="2803200"/>
          </a:xfrm>
          <a:prstGeom prst="rect">
            <a:avLst/>
          </a:prstGeom>
          <a:solidFill>
            <a:schemeClr val="lt2"/>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txBox="1"/>
          <p:nvPr/>
        </p:nvSpPr>
        <p:spPr>
          <a:xfrm>
            <a:off x="8101694"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Links</a:t>
            </a:r>
            <a:endParaRPr sz="1100">
              <a:solidFill>
                <a:srgbClr val="EFEFEF"/>
              </a:solidFill>
            </a:endParaRPr>
          </a:p>
        </p:txBody>
      </p:sp>
      <p:sp>
        <p:nvSpPr>
          <p:cNvPr id="744" name="Google Shape;744;p47"/>
          <p:cNvSpPr txBox="1"/>
          <p:nvPr/>
        </p:nvSpPr>
        <p:spPr>
          <a:xfrm>
            <a:off x="202875" y="5184527"/>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Sensors</a:t>
            </a:r>
            <a:endParaRPr sz="1100">
              <a:solidFill>
                <a:srgbClr val="EFEFEF"/>
              </a:solidFill>
            </a:endParaRPr>
          </a:p>
        </p:txBody>
      </p:sp>
      <p:sp>
        <p:nvSpPr>
          <p:cNvPr id="745" name="Google Shape;745;p47"/>
          <p:cNvSpPr txBox="1"/>
          <p:nvPr/>
        </p:nvSpPr>
        <p:spPr>
          <a:xfrm>
            <a:off x="1331288"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Sensor</a:t>
            </a:r>
            <a:endParaRPr sz="1100">
              <a:solidFill>
                <a:srgbClr val="EFEFEF"/>
              </a:solidFill>
            </a:endParaRPr>
          </a:p>
          <a:p>
            <a:pPr marL="0" lvl="0" indent="0" algn="ctr" rtl="0">
              <a:spcBef>
                <a:spcPts val="0"/>
              </a:spcBef>
              <a:spcAft>
                <a:spcPts val="0"/>
              </a:spcAft>
              <a:buNone/>
            </a:pPr>
            <a:r>
              <a:rPr lang="en-US" sz="1100">
                <a:solidFill>
                  <a:srgbClr val="EFEFEF"/>
                </a:solidFill>
              </a:rPr>
              <a:t>neurons</a:t>
            </a:r>
            <a:endParaRPr sz="1100">
              <a:solidFill>
                <a:srgbClr val="EFEFEF"/>
              </a:solidFill>
            </a:endParaRPr>
          </a:p>
        </p:txBody>
      </p:sp>
      <p:sp>
        <p:nvSpPr>
          <p:cNvPr id="746" name="Google Shape;746;p47"/>
          <p:cNvSpPr txBox="1"/>
          <p:nvPr/>
        </p:nvSpPr>
        <p:spPr>
          <a:xfrm>
            <a:off x="2459689"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Hidden</a:t>
            </a:r>
            <a:endParaRPr sz="1100">
              <a:solidFill>
                <a:srgbClr val="EFEFEF"/>
              </a:solidFill>
            </a:endParaRPr>
          </a:p>
          <a:p>
            <a:pPr marL="0" lvl="0" indent="0" algn="ctr" rtl="0">
              <a:spcBef>
                <a:spcPts val="0"/>
              </a:spcBef>
              <a:spcAft>
                <a:spcPts val="0"/>
              </a:spcAft>
              <a:buNone/>
            </a:pPr>
            <a:r>
              <a:rPr lang="en-US" sz="1100">
                <a:solidFill>
                  <a:srgbClr val="EFEFEF"/>
                </a:solidFill>
              </a:rPr>
              <a:t>neurons</a:t>
            </a:r>
            <a:endParaRPr sz="1100">
              <a:solidFill>
                <a:srgbClr val="EFEFEF"/>
              </a:solidFill>
            </a:endParaRPr>
          </a:p>
        </p:txBody>
      </p:sp>
      <p:sp>
        <p:nvSpPr>
          <p:cNvPr id="747" name="Google Shape;747;p47"/>
          <p:cNvSpPr txBox="1"/>
          <p:nvPr/>
        </p:nvSpPr>
        <p:spPr>
          <a:xfrm>
            <a:off x="3588090"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Motor</a:t>
            </a:r>
            <a:endParaRPr sz="1100">
              <a:solidFill>
                <a:srgbClr val="EFEFEF"/>
              </a:solidFill>
            </a:endParaRPr>
          </a:p>
          <a:p>
            <a:pPr marL="0" lvl="0" indent="0" algn="ctr" rtl="0">
              <a:spcBef>
                <a:spcPts val="0"/>
              </a:spcBef>
              <a:spcAft>
                <a:spcPts val="0"/>
              </a:spcAft>
              <a:buNone/>
            </a:pPr>
            <a:r>
              <a:rPr lang="en-US" sz="1100">
                <a:solidFill>
                  <a:srgbClr val="EFEFEF"/>
                </a:solidFill>
              </a:rPr>
              <a:t>neurons</a:t>
            </a:r>
            <a:endParaRPr sz="1100">
              <a:solidFill>
                <a:srgbClr val="EFEFEF"/>
              </a:solidFill>
            </a:endParaRPr>
          </a:p>
        </p:txBody>
      </p:sp>
      <p:sp>
        <p:nvSpPr>
          <p:cNvPr id="748" name="Google Shape;748;p47"/>
          <p:cNvSpPr txBox="1"/>
          <p:nvPr/>
        </p:nvSpPr>
        <p:spPr>
          <a:xfrm>
            <a:off x="4716491"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Motors</a:t>
            </a:r>
            <a:endParaRPr sz="1100">
              <a:solidFill>
                <a:srgbClr val="EFEFEF"/>
              </a:solidFill>
            </a:endParaRPr>
          </a:p>
        </p:txBody>
      </p:sp>
      <p:sp>
        <p:nvSpPr>
          <p:cNvPr id="749" name="Google Shape;749;p47"/>
          <p:cNvSpPr txBox="1"/>
          <p:nvPr/>
        </p:nvSpPr>
        <p:spPr>
          <a:xfrm>
            <a:off x="5844892"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Joints</a:t>
            </a:r>
            <a:endParaRPr sz="1100">
              <a:solidFill>
                <a:srgbClr val="EFEFEF"/>
              </a:solidFill>
            </a:endParaRPr>
          </a:p>
        </p:txBody>
      </p:sp>
      <p:sp>
        <p:nvSpPr>
          <p:cNvPr id="750" name="Google Shape;750;p47"/>
          <p:cNvSpPr txBox="1"/>
          <p:nvPr/>
        </p:nvSpPr>
        <p:spPr>
          <a:xfrm>
            <a:off x="6973293" y="5184521"/>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Links</a:t>
            </a:r>
            <a:endParaRPr sz="1100">
              <a:solidFill>
                <a:srgbClr val="EFEFEF"/>
              </a:solidFill>
            </a:endParaRPr>
          </a:p>
        </p:txBody>
      </p:sp>
      <p:cxnSp>
        <p:nvCxnSpPr>
          <p:cNvPr id="751" name="Google Shape;751;p47"/>
          <p:cNvCxnSpPr>
            <a:stCxn id="744" idx="3"/>
            <a:endCxn id="745" idx="1"/>
          </p:cNvCxnSpPr>
          <p:nvPr/>
        </p:nvCxnSpPr>
        <p:spPr>
          <a:xfrm>
            <a:off x="1042275" y="5492477"/>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752" name="Google Shape;752;p47"/>
          <p:cNvCxnSpPr>
            <a:stCxn id="747" idx="3"/>
            <a:endCxn id="748" idx="1"/>
          </p:cNvCxnSpPr>
          <p:nvPr/>
        </p:nvCxnSpPr>
        <p:spPr>
          <a:xfrm>
            <a:off x="4427490"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753" name="Google Shape;753;p47"/>
          <p:cNvCxnSpPr>
            <a:stCxn id="748" idx="3"/>
            <a:endCxn id="749" idx="1"/>
          </p:cNvCxnSpPr>
          <p:nvPr/>
        </p:nvCxnSpPr>
        <p:spPr>
          <a:xfrm>
            <a:off x="5555891"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754" name="Google Shape;754;p47"/>
          <p:cNvCxnSpPr>
            <a:stCxn id="749" idx="3"/>
            <a:endCxn id="750" idx="1"/>
          </p:cNvCxnSpPr>
          <p:nvPr/>
        </p:nvCxnSpPr>
        <p:spPr>
          <a:xfrm>
            <a:off x="6684292"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755" name="Google Shape;755;p47"/>
          <p:cNvCxnSpPr>
            <a:stCxn id="750" idx="3"/>
            <a:endCxn id="743" idx="1"/>
          </p:cNvCxnSpPr>
          <p:nvPr/>
        </p:nvCxnSpPr>
        <p:spPr>
          <a:xfrm>
            <a:off x="7812693" y="5492471"/>
            <a:ext cx="288900" cy="0"/>
          </a:xfrm>
          <a:prstGeom prst="straightConnector1">
            <a:avLst/>
          </a:prstGeom>
          <a:noFill/>
          <a:ln w="9525" cap="flat" cmpd="sng">
            <a:solidFill>
              <a:srgbClr val="EFEFEF"/>
            </a:solidFill>
            <a:prstDash val="solid"/>
            <a:round/>
            <a:headEnd type="none" w="med" len="med"/>
            <a:tailEnd type="triangle" w="med" len="med"/>
          </a:ln>
        </p:spPr>
      </p:cxnSp>
      <p:sp>
        <p:nvSpPr>
          <p:cNvPr id="756" name="Google Shape;756;p47"/>
          <p:cNvSpPr txBox="1"/>
          <p:nvPr/>
        </p:nvSpPr>
        <p:spPr>
          <a:xfrm>
            <a:off x="767088" y="5993202"/>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Sensor</a:t>
            </a:r>
            <a:endParaRPr sz="1100">
              <a:solidFill>
                <a:srgbClr val="EFEFEF"/>
              </a:solidFill>
            </a:endParaRPr>
          </a:p>
          <a:p>
            <a:pPr marL="0" lvl="0" indent="0" algn="ctr" rtl="0">
              <a:spcBef>
                <a:spcPts val="0"/>
              </a:spcBef>
              <a:spcAft>
                <a:spcPts val="0"/>
              </a:spcAft>
              <a:buNone/>
            </a:pPr>
            <a:r>
              <a:rPr lang="en-US" sz="1100">
                <a:solidFill>
                  <a:srgbClr val="EFEFEF"/>
                </a:solidFill>
              </a:rPr>
              <a:t>values</a:t>
            </a:r>
            <a:endParaRPr sz="1100">
              <a:solidFill>
                <a:srgbClr val="EFEFEF"/>
              </a:solidFill>
            </a:endParaRPr>
          </a:p>
        </p:txBody>
      </p:sp>
      <p:sp>
        <p:nvSpPr>
          <p:cNvPr id="757" name="Google Shape;757;p47"/>
          <p:cNvSpPr txBox="1"/>
          <p:nvPr/>
        </p:nvSpPr>
        <p:spPr>
          <a:xfrm>
            <a:off x="1895501"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Synapses</a:t>
            </a:r>
            <a:endParaRPr sz="1100">
              <a:solidFill>
                <a:srgbClr val="EFEFEF"/>
              </a:solidFill>
            </a:endParaRPr>
          </a:p>
        </p:txBody>
      </p:sp>
      <p:sp>
        <p:nvSpPr>
          <p:cNvPr id="758" name="Google Shape;758;p47"/>
          <p:cNvSpPr txBox="1"/>
          <p:nvPr/>
        </p:nvSpPr>
        <p:spPr>
          <a:xfrm>
            <a:off x="3023902"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Synapses</a:t>
            </a:r>
            <a:endParaRPr sz="1100">
              <a:solidFill>
                <a:srgbClr val="EFEFEF"/>
              </a:solidFill>
            </a:endParaRPr>
          </a:p>
        </p:txBody>
      </p:sp>
      <p:sp>
        <p:nvSpPr>
          <p:cNvPr id="759" name="Google Shape;759;p47"/>
          <p:cNvSpPr txBox="1"/>
          <p:nvPr/>
        </p:nvSpPr>
        <p:spPr>
          <a:xfrm>
            <a:off x="4152303"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Desired</a:t>
            </a:r>
            <a:endParaRPr sz="1100">
              <a:solidFill>
                <a:srgbClr val="EFEFEF"/>
              </a:solidFill>
            </a:endParaRPr>
          </a:p>
          <a:p>
            <a:pPr marL="0" lvl="0" indent="0" algn="ctr" rtl="0">
              <a:spcBef>
                <a:spcPts val="0"/>
              </a:spcBef>
              <a:spcAft>
                <a:spcPts val="0"/>
              </a:spcAft>
              <a:buNone/>
            </a:pPr>
            <a:r>
              <a:rPr lang="en-US" sz="1100">
                <a:solidFill>
                  <a:srgbClr val="EFEFEF"/>
                </a:solidFill>
              </a:rPr>
              <a:t>angles</a:t>
            </a:r>
            <a:endParaRPr sz="1100">
              <a:solidFill>
                <a:srgbClr val="EFEFEF"/>
              </a:solidFill>
            </a:endParaRPr>
          </a:p>
        </p:txBody>
      </p:sp>
      <p:sp>
        <p:nvSpPr>
          <p:cNvPr id="760" name="Google Shape;760;p47"/>
          <p:cNvSpPr txBox="1"/>
          <p:nvPr/>
        </p:nvSpPr>
        <p:spPr>
          <a:xfrm>
            <a:off x="5280703"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Forces</a:t>
            </a:r>
            <a:endParaRPr sz="1100">
              <a:solidFill>
                <a:srgbClr val="EFEFEF"/>
              </a:solidFill>
            </a:endParaRPr>
          </a:p>
        </p:txBody>
      </p:sp>
      <p:sp>
        <p:nvSpPr>
          <p:cNvPr id="761" name="Google Shape;761;p47"/>
          <p:cNvSpPr txBox="1"/>
          <p:nvPr/>
        </p:nvSpPr>
        <p:spPr>
          <a:xfrm>
            <a:off x="6409104"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Forces</a:t>
            </a:r>
            <a:endParaRPr sz="1100">
              <a:solidFill>
                <a:srgbClr val="EFEFEF"/>
              </a:solidFill>
            </a:endParaRPr>
          </a:p>
        </p:txBody>
      </p:sp>
      <p:sp>
        <p:nvSpPr>
          <p:cNvPr id="762" name="Google Shape;762;p47"/>
          <p:cNvSpPr txBox="1"/>
          <p:nvPr/>
        </p:nvSpPr>
        <p:spPr>
          <a:xfrm>
            <a:off x="7537505" y="5993196"/>
            <a:ext cx="8394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Forces</a:t>
            </a:r>
            <a:endParaRPr sz="1100">
              <a:solidFill>
                <a:srgbClr val="EFEFEF"/>
              </a:solidFill>
            </a:endParaRPr>
          </a:p>
        </p:txBody>
      </p:sp>
      <p:cxnSp>
        <p:nvCxnSpPr>
          <p:cNvPr id="763" name="Google Shape;763;p47"/>
          <p:cNvCxnSpPr/>
          <p:nvPr/>
        </p:nvCxnSpPr>
        <p:spPr>
          <a:xfrm>
            <a:off x="1184950" y="5518026"/>
            <a:ext cx="0" cy="491400"/>
          </a:xfrm>
          <a:prstGeom prst="straightConnector1">
            <a:avLst/>
          </a:prstGeom>
          <a:noFill/>
          <a:ln w="9525" cap="flat" cmpd="sng">
            <a:solidFill>
              <a:srgbClr val="EFEFEF"/>
            </a:solidFill>
            <a:prstDash val="dot"/>
            <a:round/>
            <a:headEnd type="none" w="med" len="med"/>
            <a:tailEnd type="none" w="med" len="med"/>
          </a:ln>
        </p:spPr>
      </p:cxnSp>
      <p:cxnSp>
        <p:nvCxnSpPr>
          <p:cNvPr id="764" name="Google Shape;764;p47"/>
          <p:cNvCxnSpPr/>
          <p:nvPr/>
        </p:nvCxnSpPr>
        <p:spPr>
          <a:xfrm>
            <a:off x="2306111" y="5518026"/>
            <a:ext cx="0" cy="491400"/>
          </a:xfrm>
          <a:prstGeom prst="straightConnector1">
            <a:avLst/>
          </a:prstGeom>
          <a:noFill/>
          <a:ln w="9525" cap="flat" cmpd="sng">
            <a:solidFill>
              <a:srgbClr val="EFEFEF"/>
            </a:solidFill>
            <a:prstDash val="dot"/>
            <a:round/>
            <a:headEnd type="none" w="med" len="med"/>
            <a:tailEnd type="none" w="med" len="med"/>
          </a:ln>
        </p:spPr>
      </p:cxnSp>
      <p:grpSp>
        <p:nvGrpSpPr>
          <p:cNvPr id="765" name="Google Shape;765;p47"/>
          <p:cNvGrpSpPr/>
          <p:nvPr/>
        </p:nvGrpSpPr>
        <p:grpSpPr>
          <a:xfrm>
            <a:off x="3452700" y="5501802"/>
            <a:ext cx="1110187" cy="491400"/>
            <a:chOff x="1186788" y="3215802"/>
            <a:chExt cx="1110187" cy="491400"/>
          </a:xfrm>
        </p:grpSpPr>
        <p:cxnSp>
          <p:nvCxnSpPr>
            <p:cNvPr id="766" name="Google Shape;766;p47"/>
            <p:cNvCxnSpPr/>
            <p:nvPr/>
          </p:nvCxnSpPr>
          <p:spPr>
            <a:xfrm>
              <a:off x="1186788" y="3215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767" name="Google Shape;767;p47"/>
            <p:cNvCxnSpPr/>
            <p:nvPr/>
          </p:nvCxnSpPr>
          <p:spPr>
            <a:xfrm>
              <a:off x="2296974" y="3215802"/>
              <a:ext cx="0" cy="491400"/>
            </a:xfrm>
            <a:prstGeom prst="straightConnector1">
              <a:avLst/>
            </a:prstGeom>
            <a:noFill/>
            <a:ln w="9525" cap="flat" cmpd="sng">
              <a:solidFill>
                <a:srgbClr val="EFEFEF"/>
              </a:solidFill>
              <a:prstDash val="dot"/>
              <a:round/>
              <a:headEnd type="none" w="med" len="med"/>
              <a:tailEnd type="none" w="med" len="med"/>
            </a:ln>
          </p:spPr>
        </p:cxnSp>
      </p:grpSp>
      <p:cxnSp>
        <p:nvCxnSpPr>
          <p:cNvPr id="768" name="Google Shape;768;p47"/>
          <p:cNvCxnSpPr/>
          <p:nvPr/>
        </p:nvCxnSpPr>
        <p:spPr>
          <a:xfrm>
            <a:off x="5709513" y="5501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769" name="Google Shape;769;p47"/>
          <p:cNvCxnSpPr/>
          <p:nvPr/>
        </p:nvCxnSpPr>
        <p:spPr>
          <a:xfrm>
            <a:off x="6819699" y="5501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770" name="Google Shape;770;p47"/>
          <p:cNvCxnSpPr/>
          <p:nvPr/>
        </p:nvCxnSpPr>
        <p:spPr>
          <a:xfrm>
            <a:off x="7941188" y="5501802"/>
            <a:ext cx="0" cy="491400"/>
          </a:xfrm>
          <a:prstGeom prst="straightConnector1">
            <a:avLst/>
          </a:prstGeom>
          <a:noFill/>
          <a:ln w="9525" cap="flat" cmpd="sng">
            <a:solidFill>
              <a:srgbClr val="EFEFEF"/>
            </a:solidFill>
            <a:prstDash val="dot"/>
            <a:round/>
            <a:headEnd type="none" w="med" len="med"/>
            <a:tailEnd type="none" w="med" len="med"/>
          </a:ln>
        </p:spPr>
      </p:cxnSp>
      <p:cxnSp>
        <p:nvCxnSpPr>
          <p:cNvPr id="771" name="Google Shape;771;p47"/>
          <p:cNvCxnSpPr>
            <a:stCxn id="743" idx="2"/>
            <a:endCxn id="744" idx="2"/>
          </p:cNvCxnSpPr>
          <p:nvPr/>
        </p:nvCxnSpPr>
        <p:spPr>
          <a:xfrm rot="5400000">
            <a:off x="4571744" y="1851371"/>
            <a:ext cx="600" cy="7898700"/>
          </a:xfrm>
          <a:prstGeom prst="bentConnector3">
            <a:avLst>
              <a:gd name="adj1" fmla="val 163518913"/>
            </a:avLst>
          </a:prstGeom>
          <a:noFill/>
          <a:ln w="9525" cap="flat" cmpd="sng">
            <a:solidFill>
              <a:srgbClr val="EFEFEF"/>
            </a:solidFill>
            <a:prstDash val="solid"/>
            <a:round/>
            <a:headEnd type="none" w="med" len="med"/>
            <a:tailEnd type="triangle" w="med" len="med"/>
          </a:ln>
        </p:spPr>
      </p:cxnSp>
      <p:cxnSp>
        <p:nvCxnSpPr>
          <p:cNvPr id="772" name="Google Shape;772;p47"/>
          <p:cNvCxnSpPr>
            <a:stCxn id="750" idx="2"/>
            <a:endCxn id="744" idx="2"/>
          </p:cNvCxnSpPr>
          <p:nvPr/>
        </p:nvCxnSpPr>
        <p:spPr>
          <a:xfrm rot="5400000">
            <a:off x="4007493" y="2415521"/>
            <a:ext cx="600" cy="6770400"/>
          </a:xfrm>
          <a:prstGeom prst="bentConnector3">
            <a:avLst>
              <a:gd name="adj1" fmla="val 163518913"/>
            </a:avLst>
          </a:prstGeom>
          <a:noFill/>
          <a:ln w="9525" cap="flat" cmpd="sng">
            <a:solidFill>
              <a:srgbClr val="EFEFEF"/>
            </a:solidFill>
            <a:prstDash val="solid"/>
            <a:round/>
            <a:headEnd type="none" w="med" len="med"/>
            <a:tailEnd type="none" w="med" len="med"/>
          </a:ln>
        </p:spPr>
      </p:cxnSp>
      <p:cxnSp>
        <p:nvCxnSpPr>
          <p:cNvPr id="773" name="Google Shape;773;p47"/>
          <p:cNvCxnSpPr>
            <a:stCxn id="749" idx="2"/>
            <a:endCxn id="744" idx="2"/>
          </p:cNvCxnSpPr>
          <p:nvPr/>
        </p:nvCxnSpPr>
        <p:spPr>
          <a:xfrm rot="5400000">
            <a:off x="3443242" y="2979671"/>
            <a:ext cx="600" cy="5642100"/>
          </a:xfrm>
          <a:prstGeom prst="bentConnector3">
            <a:avLst>
              <a:gd name="adj1" fmla="val 163518913"/>
            </a:avLst>
          </a:prstGeom>
          <a:noFill/>
          <a:ln w="9525" cap="flat" cmpd="sng">
            <a:solidFill>
              <a:srgbClr val="EFEFEF"/>
            </a:solidFill>
            <a:prstDash val="solid"/>
            <a:round/>
            <a:headEnd type="none" w="med" len="med"/>
            <a:tailEnd type="none" w="med" len="med"/>
          </a:ln>
        </p:spPr>
      </p:cxnSp>
      <p:sp>
        <p:nvSpPr>
          <p:cNvPr id="774" name="Google Shape;774;p47"/>
          <p:cNvSpPr txBox="1"/>
          <p:nvPr/>
        </p:nvSpPr>
        <p:spPr>
          <a:xfrm>
            <a:off x="2459700" y="2405461"/>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brain.nndf</a:t>
            </a:r>
            <a:endParaRPr sz="1100">
              <a:solidFill>
                <a:srgbClr val="EFEFEF"/>
              </a:solidFill>
            </a:endParaRPr>
          </a:p>
        </p:txBody>
      </p:sp>
      <p:sp>
        <p:nvSpPr>
          <p:cNvPr id="775" name="Google Shape;775;p47"/>
          <p:cNvSpPr txBox="1"/>
          <p:nvPr/>
        </p:nvSpPr>
        <p:spPr>
          <a:xfrm>
            <a:off x="6400000" y="2405461"/>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body.urdf</a:t>
            </a:r>
            <a:endParaRPr sz="1100">
              <a:solidFill>
                <a:srgbClr val="EFEFEF"/>
              </a:solidFill>
            </a:endParaRPr>
          </a:p>
        </p:txBody>
      </p:sp>
      <p:sp>
        <p:nvSpPr>
          <p:cNvPr id="776" name="Google Shape;776;p47"/>
          <p:cNvSpPr txBox="1"/>
          <p:nvPr/>
        </p:nvSpPr>
        <p:spPr>
          <a:xfrm>
            <a:off x="7521500" y="2405461"/>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world.sdf</a:t>
            </a:r>
            <a:endParaRPr sz="1100">
              <a:solidFill>
                <a:srgbClr val="EFEFEF"/>
              </a:solidFill>
            </a:endParaRPr>
          </a:p>
        </p:txBody>
      </p:sp>
      <p:sp>
        <p:nvSpPr>
          <p:cNvPr id="777" name="Google Shape;777;p47"/>
          <p:cNvSpPr txBox="1"/>
          <p:nvPr/>
        </p:nvSpPr>
        <p:spPr>
          <a:xfrm>
            <a:off x="2459775" y="1882400"/>
            <a:ext cx="5901300" cy="319200"/>
          </a:xfrm>
          <a:prstGeom prst="rect">
            <a:avLst/>
          </a:prstGeom>
          <a:solidFill>
            <a:srgbClr val="FFFFFF"/>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pyrosim / pyrosim.py</a:t>
            </a:r>
            <a:endParaRPr sz="1100"/>
          </a:p>
        </p:txBody>
      </p:sp>
      <p:cxnSp>
        <p:nvCxnSpPr>
          <p:cNvPr id="778" name="Google Shape;778;p47"/>
          <p:cNvCxnSpPr/>
          <p:nvPr/>
        </p:nvCxnSpPr>
        <p:spPr>
          <a:xfrm>
            <a:off x="2887575" y="2207975"/>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779" name="Google Shape;779;p47"/>
          <p:cNvCxnSpPr/>
          <p:nvPr/>
        </p:nvCxnSpPr>
        <p:spPr>
          <a:xfrm>
            <a:off x="6817526" y="2207975"/>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780" name="Google Shape;780;p47"/>
          <p:cNvCxnSpPr/>
          <p:nvPr/>
        </p:nvCxnSpPr>
        <p:spPr>
          <a:xfrm>
            <a:off x="7949588" y="2207975"/>
            <a:ext cx="0" cy="196800"/>
          </a:xfrm>
          <a:prstGeom prst="straightConnector1">
            <a:avLst/>
          </a:prstGeom>
          <a:noFill/>
          <a:ln w="9525" cap="flat" cmpd="sng">
            <a:solidFill>
              <a:srgbClr val="EFEFEF"/>
            </a:solidFill>
            <a:prstDash val="solid"/>
            <a:round/>
            <a:headEnd type="none" w="med" len="med"/>
            <a:tailEnd type="triangle" w="med" len="med"/>
          </a:ln>
        </p:spPr>
      </p:cxnSp>
      <p:sp>
        <p:nvSpPr>
          <p:cNvPr id="781" name="Google Shape;781;p47"/>
          <p:cNvSpPr txBox="1"/>
          <p:nvPr/>
        </p:nvSpPr>
        <p:spPr>
          <a:xfrm>
            <a:off x="2459825" y="1386523"/>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Brain1</a:t>
            </a:r>
            <a:endParaRPr sz="1100">
              <a:solidFill>
                <a:srgbClr val="EFEFEF"/>
              </a:solidFill>
            </a:endParaRPr>
          </a:p>
        </p:txBody>
      </p:sp>
      <p:sp>
        <p:nvSpPr>
          <p:cNvPr id="782" name="Google Shape;782;p47"/>
          <p:cNvSpPr txBox="1"/>
          <p:nvPr/>
        </p:nvSpPr>
        <p:spPr>
          <a:xfrm>
            <a:off x="6400125" y="1386523"/>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Body1</a:t>
            </a:r>
            <a:endParaRPr sz="1100">
              <a:solidFill>
                <a:srgbClr val="EFEFEF"/>
              </a:solidFill>
            </a:endParaRPr>
          </a:p>
        </p:txBody>
      </p:sp>
      <p:sp>
        <p:nvSpPr>
          <p:cNvPr id="783" name="Google Shape;783;p47"/>
          <p:cNvSpPr txBox="1"/>
          <p:nvPr/>
        </p:nvSpPr>
        <p:spPr>
          <a:xfrm>
            <a:off x="7521625" y="1386523"/>
            <a:ext cx="839400" cy="319200"/>
          </a:xfrm>
          <a:prstGeom prst="rect">
            <a:avLst/>
          </a:prstGeom>
          <a:solidFill>
            <a:srgbClr val="FFFFFF"/>
          </a:solid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World1</a:t>
            </a:r>
            <a:endParaRPr sz="1100"/>
          </a:p>
        </p:txBody>
      </p:sp>
      <p:cxnSp>
        <p:nvCxnSpPr>
          <p:cNvPr id="784" name="Google Shape;784;p47"/>
          <p:cNvCxnSpPr/>
          <p:nvPr/>
        </p:nvCxnSpPr>
        <p:spPr>
          <a:xfrm>
            <a:off x="2887575" y="1696451"/>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785" name="Google Shape;785;p47"/>
          <p:cNvCxnSpPr/>
          <p:nvPr/>
        </p:nvCxnSpPr>
        <p:spPr>
          <a:xfrm>
            <a:off x="6817526" y="1696451"/>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786" name="Google Shape;786;p47"/>
          <p:cNvCxnSpPr/>
          <p:nvPr/>
        </p:nvCxnSpPr>
        <p:spPr>
          <a:xfrm>
            <a:off x="7949588" y="1696451"/>
            <a:ext cx="0" cy="196800"/>
          </a:xfrm>
          <a:prstGeom prst="straightConnector1">
            <a:avLst/>
          </a:prstGeom>
          <a:noFill/>
          <a:ln w="9525" cap="flat" cmpd="sng">
            <a:solidFill>
              <a:srgbClr val="0000FF"/>
            </a:solidFill>
            <a:prstDash val="solid"/>
            <a:round/>
            <a:headEnd type="none" w="med" len="med"/>
            <a:tailEnd type="triangle" w="med" len="med"/>
          </a:ln>
        </p:spPr>
      </p:cxnSp>
      <p:cxnSp>
        <p:nvCxnSpPr>
          <p:cNvPr id="787" name="Google Shape;787;p47"/>
          <p:cNvCxnSpPr>
            <a:stCxn id="788" idx="3"/>
            <a:endCxn id="743" idx="0"/>
          </p:cNvCxnSpPr>
          <p:nvPr/>
        </p:nvCxnSpPr>
        <p:spPr>
          <a:xfrm>
            <a:off x="8361039" y="4614938"/>
            <a:ext cx="160500" cy="569700"/>
          </a:xfrm>
          <a:prstGeom prst="bentConnector2">
            <a:avLst/>
          </a:prstGeom>
          <a:noFill/>
          <a:ln w="9525" cap="flat" cmpd="sng">
            <a:solidFill>
              <a:srgbClr val="EFEFEF"/>
            </a:solidFill>
            <a:prstDash val="solid"/>
            <a:round/>
            <a:headEnd type="none" w="med" len="med"/>
            <a:tailEnd type="triangle" w="med" len="med"/>
          </a:ln>
        </p:spPr>
      </p:cxnSp>
      <p:cxnSp>
        <p:nvCxnSpPr>
          <p:cNvPr id="789" name="Google Shape;789;p47"/>
          <p:cNvCxnSpPr>
            <a:stCxn id="788" idx="1"/>
            <a:endCxn id="749" idx="0"/>
          </p:cNvCxnSpPr>
          <p:nvPr/>
        </p:nvCxnSpPr>
        <p:spPr>
          <a:xfrm flipH="1">
            <a:off x="6264639" y="4614938"/>
            <a:ext cx="133200" cy="569700"/>
          </a:xfrm>
          <a:prstGeom prst="bentConnector2">
            <a:avLst/>
          </a:prstGeom>
          <a:noFill/>
          <a:ln w="9525" cap="flat" cmpd="sng">
            <a:solidFill>
              <a:srgbClr val="EFEFEF"/>
            </a:solidFill>
            <a:prstDash val="solid"/>
            <a:round/>
            <a:headEnd type="none" w="med" len="med"/>
            <a:tailEnd type="triangle" w="med" len="med"/>
          </a:ln>
        </p:spPr>
      </p:cxnSp>
      <p:cxnSp>
        <p:nvCxnSpPr>
          <p:cNvPr id="790" name="Google Shape;790;p47"/>
          <p:cNvCxnSpPr>
            <a:stCxn id="745" idx="3"/>
            <a:endCxn id="746" idx="1"/>
          </p:cNvCxnSpPr>
          <p:nvPr/>
        </p:nvCxnSpPr>
        <p:spPr>
          <a:xfrm>
            <a:off x="2170688" y="5492471"/>
            <a:ext cx="288900" cy="0"/>
          </a:xfrm>
          <a:prstGeom prst="straightConnector1">
            <a:avLst/>
          </a:prstGeom>
          <a:noFill/>
          <a:ln w="9525" cap="flat" cmpd="sng">
            <a:solidFill>
              <a:srgbClr val="EFEFEF"/>
            </a:solidFill>
            <a:prstDash val="solid"/>
            <a:round/>
            <a:headEnd type="none" w="med" len="med"/>
            <a:tailEnd type="triangle" w="med" len="med"/>
          </a:ln>
        </p:spPr>
      </p:cxnSp>
      <p:cxnSp>
        <p:nvCxnSpPr>
          <p:cNvPr id="791" name="Google Shape;791;p47"/>
          <p:cNvCxnSpPr>
            <a:stCxn id="746" idx="3"/>
            <a:endCxn id="747" idx="1"/>
          </p:cNvCxnSpPr>
          <p:nvPr/>
        </p:nvCxnSpPr>
        <p:spPr>
          <a:xfrm>
            <a:off x="3299089" y="5492471"/>
            <a:ext cx="288900" cy="0"/>
          </a:xfrm>
          <a:prstGeom prst="straightConnector1">
            <a:avLst/>
          </a:prstGeom>
          <a:noFill/>
          <a:ln w="9525" cap="flat" cmpd="sng">
            <a:solidFill>
              <a:srgbClr val="EFEFEF"/>
            </a:solidFill>
            <a:prstDash val="solid"/>
            <a:round/>
            <a:headEnd type="none" w="med" len="med"/>
            <a:tailEnd type="triangle" w="med" len="med"/>
          </a:ln>
        </p:spPr>
      </p:cxnSp>
      <p:sp>
        <p:nvSpPr>
          <p:cNvPr id="792" name="Google Shape;792;p47"/>
          <p:cNvSpPr txBox="1"/>
          <p:nvPr/>
        </p:nvSpPr>
        <p:spPr>
          <a:xfrm>
            <a:off x="6397839" y="3505650"/>
            <a:ext cx="1963200" cy="615900"/>
          </a:xfrm>
          <a:prstGeom prst="rect">
            <a:avLst/>
          </a:prstGeom>
          <a:solidFill>
            <a:srgbClr val="FFFFFF"/>
          </a:solidFill>
          <a:ln w="1905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pybullet.py</a:t>
            </a:r>
            <a:endParaRPr sz="1100"/>
          </a:p>
          <a:p>
            <a:pPr marL="0" lvl="0" indent="0" algn="ctr" rtl="0">
              <a:spcBef>
                <a:spcPts val="0"/>
              </a:spcBef>
              <a:spcAft>
                <a:spcPts val="0"/>
              </a:spcAft>
              <a:buNone/>
            </a:pPr>
            <a:r>
              <a:rPr lang="en-US" sz="1100"/>
              <a:t>(Python)</a:t>
            </a:r>
            <a:endParaRPr sz="1100"/>
          </a:p>
        </p:txBody>
      </p:sp>
      <p:sp>
        <p:nvSpPr>
          <p:cNvPr id="788" name="Google Shape;788;p47"/>
          <p:cNvSpPr txBox="1"/>
          <p:nvPr/>
        </p:nvSpPr>
        <p:spPr>
          <a:xfrm>
            <a:off x="6397839" y="4306988"/>
            <a:ext cx="19632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bullet.cpp</a:t>
            </a:r>
            <a:endParaRPr sz="1100">
              <a:solidFill>
                <a:srgbClr val="EFEFEF"/>
              </a:solidFill>
            </a:endParaRPr>
          </a:p>
          <a:p>
            <a:pPr marL="0" lvl="0" indent="0" algn="ctr" rtl="0">
              <a:spcBef>
                <a:spcPts val="0"/>
              </a:spcBef>
              <a:spcAft>
                <a:spcPts val="0"/>
              </a:spcAft>
              <a:buNone/>
            </a:pPr>
            <a:r>
              <a:rPr lang="en-US" sz="1100">
                <a:solidFill>
                  <a:srgbClr val="EFEFEF"/>
                </a:solidFill>
              </a:rPr>
              <a:t>(C++)</a:t>
            </a:r>
            <a:endParaRPr sz="1100">
              <a:solidFill>
                <a:srgbClr val="EFEFEF"/>
              </a:solidFill>
            </a:endParaRPr>
          </a:p>
        </p:txBody>
      </p:sp>
      <p:cxnSp>
        <p:nvCxnSpPr>
          <p:cNvPr id="793" name="Google Shape;793;p47"/>
          <p:cNvCxnSpPr>
            <a:stCxn id="788" idx="2"/>
          </p:cNvCxnSpPr>
          <p:nvPr/>
        </p:nvCxnSpPr>
        <p:spPr>
          <a:xfrm>
            <a:off x="7379439" y="4922888"/>
            <a:ext cx="0" cy="273000"/>
          </a:xfrm>
          <a:prstGeom prst="straightConnector1">
            <a:avLst/>
          </a:prstGeom>
          <a:noFill/>
          <a:ln w="9525" cap="flat" cmpd="sng">
            <a:solidFill>
              <a:srgbClr val="EFEFEF"/>
            </a:solidFill>
            <a:prstDash val="solid"/>
            <a:round/>
            <a:headEnd type="none" w="med" len="med"/>
            <a:tailEnd type="triangle" w="med" len="med"/>
          </a:ln>
        </p:spPr>
      </p:cxnSp>
      <p:sp>
        <p:nvSpPr>
          <p:cNvPr id="794" name="Google Shape;794;p47"/>
          <p:cNvSpPr txBox="1"/>
          <p:nvPr/>
        </p:nvSpPr>
        <p:spPr>
          <a:xfrm>
            <a:off x="1897914" y="3501600"/>
            <a:ext cx="19632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ludobots /  </a:t>
            </a:r>
            <a:endParaRPr sz="1100">
              <a:solidFill>
                <a:srgbClr val="EFEFEF"/>
              </a:solidFill>
            </a:endParaRPr>
          </a:p>
          <a:p>
            <a:pPr marL="0" lvl="0" indent="0" algn="ctr" rtl="0">
              <a:spcBef>
                <a:spcPts val="0"/>
              </a:spcBef>
              <a:spcAft>
                <a:spcPts val="0"/>
              </a:spcAft>
              <a:buNone/>
            </a:pPr>
            <a:r>
              <a:rPr lang="en-US" sz="1100">
                <a:solidFill>
                  <a:srgbClr val="EFEFEF"/>
                </a:solidFill>
              </a:rPr>
              <a:t>neuralNetwork.py</a:t>
            </a:r>
            <a:endParaRPr sz="1100">
              <a:solidFill>
                <a:srgbClr val="EFEFEF"/>
              </a:solidFill>
            </a:endParaRPr>
          </a:p>
        </p:txBody>
      </p:sp>
      <p:sp>
        <p:nvSpPr>
          <p:cNvPr id="795" name="Google Shape;795;p47"/>
          <p:cNvSpPr txBox="1"/>
          <p:nvPr/>
        </p:nvSpPr>
        <p:spPr>
          <a:xfrm>
            <a:off x="1895501" y="4303875"/>
            <a:ext cx="8991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ludobots /</a:t>
            </a:r>
            <a:endParaRPr sz="1100">
              <a:solidFill>
                <a:srgbClr val="EFEFEF"/>
              </a:solidFill>
            </a:endParaRPr>
          </a:p>
          <a:p>
            <a:pPr marL="0" lvl="0" indent="0" algn="ctr" rtl="0">
              <a:spcBef>
                <a:spcPts val="0"/>
              </a:spcBef>
              <a:spcAft>
                <a:spcPts val="0"/>
              </a:spcAft>
              <a:buNone/>
            </a:pPr>
            <a:r>
              <a:rPr lang="en-US" sz="1100">
                <a:solidFill>
                  <a:srgbClr val="EFEFEF"/>
                </a:solidFill>
              </a:rPr>
              <a:t>neuron.py</a:t>
            </a:r>
            <a:endParaRPr sz="1100">
              <a:solidFill>
                <a:srgbClr val="EFEFEF"/>
              </a:solidFill>
            </a:endParaRPr>
          </a:p>
        </p:txBody>
      </p:sp>
      <p:sp>
        <p:nvSpPr>
          <p:cNvPr id="796" name="Google Shape;796;p47"/>
          <p:cNvSpPr txBox="1"/>
          <p:nvPr/>
        </p:nvSpPr>
        <p:spPr>
          <a:xfrm>
            <a:off x="2964151" y="4303875"/>
            <a:ext cx="899100" cy="6159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ludobots / synapse.py</a:t>
            </a:r>
            <a:endParaRPr sz="1100">
              <a:solidFill>
                <a:srgbClr val="EFEFEF"/>
              </a:solidFill>
            </a:endParaRPr>
          </a:p>
        </p:txBody>
      </p:sp>
      <p:cxnSp>
        <p:nvCxnSpPr>
          <p:cNvPr id="797" name="Google Shape;797;p47"/>
          <p:cNvCxnSpPr>
            <a:stCxn id="792" idx="2"/>
            <a:endCxn id="788" idx="0"/>
          </p:cNvCxnSpPr>
          <p:nvPr/>
        </p:nvCxnSpPr>
        <p:spPr>
          <a:xfrm>
            <a:off x="7379439" y="4121550"/>
            <a:ext cx="0" cy="185400"/>
          </a:xfrm>
          <a:prstGeom prst="straightConnector1">
            <a:avLst/>
          </a:prstGeom>
          <a:noFill/>
          <a:ln w="9525" cap="flat" cmpd="sng">
            <a:solidFill>
              <a:srgbClr val="EFEFEF"/>
            </a:solidFill>
            <a:prstDash val="solid"/>
            <a:round/>
            <a:headEnd type="none" w="med" len="med"/>
            <a:tailEnd type="triangle" w="med" len="med"/>
          </a:ln>
        </p:spPr>
      </p:cxnSp>
      <p:cxnSp>
        <p:nvCxnSpPr>
          <p:cNvPr id="798" name="Google Shape;798;p47"/>
          <p:cNvCxnSpPr/>
          <p:nvPr/>
        </p:nvCxnSpPr>
        <p:spPr>
          <a:xfrm>
            <a:off x="2333029" y="4112975"/>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799" name="Google Shape;799;p47"/>
          <p:cNvCxnSpPr/>
          <p:nvPr/>
        </p:nvCxnSpPr>
        <p:spPr>
          <a:xfrm>
            <a:off x="3465091" y="4113340"/>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800" name="Google Shape;800;p47"/>
          <p:cNvCxnSpPr>
            <a:stCxn id="795" idx="2"/>
            <a:endCxn id="745" idx="0"/>
          </p:cNvCxnSpPr>
          <p:nvPr/>
        </p:nvCxnSpPr>
        <p:spPr>
          <a:xfrm rot="5400000">
            <a:off x="1915751" y="4755075"/>
            <a:ext cx="264600" cy="594000"/>
          </a:xfrm>
          <a:prstGeom prst="bentConnector3">
            <a:avLst>
              <a:gd name="adj1" fmla="val 50028"/>
            </a:avLst>
          </a:prstGeom>
          <a:noFill/>
          <a:ln w="9525" cap="flat" cmpd="sng">
            <a:solidFill>
              <a:srgbClr val="EFEFEF"/>
            </a:solidFill>
            <a:prstDash val="solid"/>
            <a:round/>
            <a:headEnd type="none" w="med" len="med"/>
            <a:tailEnd type="triangle" w="med" len="med"/>
          </a:ln>
        </p:spPr>
      </p:cxnSp>
      <p:cxnSp>
        <p:nvCxnSpPr>
          <p:cNvPr id="801" name="Google Shape;801;p47"/>
          <p:cNvCxnSpPr>
            <a:stCxn id="795" idx="2"/>
            <a:endCxn id="746" idx="0"/>
          </p:cNvCxnSpPr>
          <p:nvPr/>
        </p:nvCxnSpPr>
        <p:spPr>
          <a:xfrm rot="-5400000" flipH="1">
            <a:off x="2479901" y="4784925"/>
            <a:ext cx="264600" cy="534300"/>
          </a:xfrm>
          <a:prstGeom prst="bentConnector3">
            <a:avLst>
              <a:gd name="adj1" fmla="val 50028"/>
            </a:avLst>
          </a:prstGeom>
          <a:noFill/>
          <a:ln w="9525" cap="flat" cmpd="sng">
            <a:solidFill>
              <a:srgbClr val="EFEFEF"/>
            </a:solidFill>
            <a:prstDash val="solid"/>
            <a:round/>
            <a:headEnd type="none" w="med" len="med"/>
            <a:tailEnd type="triangle" w="med" len="med"/>
          </a:ln>
        </p:spPr>
      </p:cxnSp>
      <p:cxnSp>
        <p:nvCxnSpPr>
          <p:cNvPr id="802" name="Google Shape;802;p47"/>
          <p:cNvCxnSpPr>
            <a:stCxn id="795" idx="2"/>
            <a:endCxn id="747" idx="0"/>
          </p:cNvCxnSpPr>
          <p:nvPr/>
        </p:nvCxnSpPr>
        <p:spPr>
          <a:xfrm rot="-5400000" flipH="1">
            <a:off x="3044051" y="4220775"/>
            <a:ext cx="264600" cy="1662600"/>
          </a:xfrm>
          <a:prstGeom prst="bentConnector3">
            <a:avLst>
              <a:gd name="adj1" fmla="val 50028"/>
            </a:avLst>
          </a:prstGeom>
          <a:noFill/>
          <a:ln w="9525" cap="flat" cmpd="sng">
            <a:solidFill>
              <a:srgbClr val="EFEFEF"/>
            </a:solidFill>
            <a:prstDash val="solid"/>
            <a:round/>
            <a:headEnd type="none" w="med" len="med"/>
            <a:tailEnd type="triangle" w="med" len="med"/>
          </a:ln>
        </p:spPr>
      </p:cxnSp>
      <p:sp>
        <p:nvSpPr>
          <p:cNvPr id="803" name="Google Shape;803;p47"/>
          <p:cNvSpPr txBox="1"/>
          <p:nvPr/>
        </p:nvSpPr>
        <p:spPr>
          <a:xfrm>
            <a:off x="202875" y="2940875"/>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fitness1.p</a:t>
            </a:r>
            <a:endParaRPr sz="1100">
              <a:solidFill>
                <a:srgbClr val="EFEFEF"/>
              </a:solidFill>
            </a:endParaRPr>
          </a:p>
        </p:txBody>
      </p:sp>
      <p:cxnSp>
        <p:nvCxnSpPr>
          <p:cNvPr id="804" name="Google Shape;804;p47"/>
          <p:cNvCxnSpPr>
            <a:stCxn id="744" idx="0"/>
            <a:endCxn id="803" idx="2"/>
          </p:cNvCxnSpPr>
          <p:nvPr/>
        </p:nvCxnSpPr>
        <p:spPr>
          <a:xfrm rot="10800000">
            <a:off x="622575" y="3260027"/>
            <a:ext cx="0" cy="1924500"/>
          </a:xfrm>
          <a:prstGeom prst="straightConnector1">
            <a:avLst/>
          </a:prstGeom>
          <a:noFill/>
          <a:ln w="9525" cap="flat" cmpd="sng">
            <a:solidFill>
              <a:srgbClr val="EFEFEF"/>
            </a:solidFill>
            <a:prstDash val="solid"/>
            <a:round/>
            <a:headEnd type="none" w="med" len="med"/>
            <a:tailEnd type="triangle" w="med" len="med"/>
          </a:ln>
        </p:spPr>
      </p:cxnSp>
      <p:cxnSp>
        <p:nvCxnSpPr>
          <p:cNvPr id="805" name="Google Shape;805;p47"/>
          <p:cNvCxnSpPr>
            <a:stCxn id="803" idx="0"/>
            <a:endCxn id="806" idx="1"/>
          </p:cNvCxnSpPr>
          <p:nvPr/>
        </p:nvCxnSpPr>
        <p:spPr>
          <a:xfrm rot="-5400000">
            <a:off x="466125" y="947225"/>
            <a:ext cx="2150100" cy="1837200"/>
          </a:xfrm>
          <a:prstGeom prst="bentConnector2">
            <a:avLst/>
          </a:prstGeom>
          <a:noFill/>
          <a:ln w="9525" cap="flat" cmpd="sng">
            <a:solidFill>
              <a:srgbClr val="EFEFEF"/>
            </a:solidFill>
            <a:prstDash val="dot"/>
            <a:round/>
            <a:headEnd type="none" w="med" len="med"/>
            <a:tailEnd type="triangle" w="med" len="med"/>
          </a:ln>
        </p:spPr>
      </p:cxnSp>
      <p:cxnSp>
        <p:nvCxnSpPr>
          <p:cNvPr id="807" name="Google Shape;807;p47"/>
          <p:cNvCxnSpPr>
            <a:stCxn id="806" idx="2"/>
            <a:endCxn id="781" idx="0"/>
          </p:cNvCxnSpPr>
          <p:nvPr/>
        </p:nvCxnSpPr>
        <p:spPr>
          <a:xfrm rot="-5400000" flipH="1">
            <a:off x="2661750" y="1168126"/>
            <a:ext cx="435900" cy="600"/>
          </a:xfrm>
          <a:prstGeom prst="bentConnector3">
            <a:avLst>
              <a:gd name="adj1" fmla="val 50017"/>
            </a:avLst>
          </a:prstGeom>
          <a:noFill/>
          <a:ln w="9525" cap="flat" cmpd="sng">
            <a:solidFill>
              <a:srgbClr val="EFEFEF"/>
            </a:solidFill>
            <a:prstDash val="solid"/>
            <a:round/>
            <a:headEnd type="none" w="med" len="med"/>
            <a:tailEnd type="triangle" w="med" len="med"/>
          </a:ln>
        </p:spPr>
      </p:cxnSp>
      <p:cxnSp>
        <p:nvCxnSpPr>
          <p:cNvPr id="808" name="Google Shape;808;p47"/>
          <p:cNvCxnSpPr>
            <a:stCxn id="806" idx="2"/>
            <a:endCxn id="782" idx="0"/>
          </p:cNvCxnSpPr>
          <p:nvPr/>
        </p:nvCxnSpPr>
        <p:spPr>
          <a:xfrm rot="-5400000" flipH="1">
            <a:off x="4631700" y="-801824"/>
            <a:ext cx="435900" cy="3940500"/>
          </a:xfrm>
          <a:prstGeom prst="bentConnector3">
            <a:avLst>
              <a:gd name="adj1" fmla="val 50017"/>
            </a:avLst>
          </a:prstGeom>
          <a:noFill/>
          <a:ln w="9525" cap="flat" cmpd="sng">
            <a:solidFill>
              <a:srgbClr val="EFEFEF"/>
            </a:solidFill>
            <a:prstDash val="solid"/>
            <a:round/>
            <a:headEnd type="none" w="med" len="med"/>
            <a:tailEnd type="triangle" w="med" len="med"/>
          </a:ln>
        </p:spPr>
      </p:cxnSp>
      <p:sp>
        <p:nvSpPr>
          <p:cNvPr id="806" name="Google Shape;806;p47"/>
          <p:cNvSpPr txBox="1"/>
          <p:nvPr/>
        </p:nvSpPr>
        <p:spPr>
          <a:xfrm>
            <a:off x="245970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1</a:t>
            </a:r>
            <a:endParaRPr sz="1100" baseline="-25000">
              <a:solidFill>
                <a:srgbClr val="EFEFEF"/>
              </a:solidFill>
            </a:endParaRPr>
          </a:p>
        </p:txBody>
      </p:sp>
      <p:sp>
        <p:nvSpPr>
          <p:cNvPr id="809" name="Google Shape;809;p47"/>
          <p:cNvSpPr txBox="1"/>
          <p:nvPr/>
        </p:nvSpPr>
        <p:spPr>
          <a:xfrm>
            <a:off x="3418675"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2</a:t>
            </a:r>
            <a:endParaRPr sz="1100" baseline="-25000">
              <a:solidFill>
                <a:srgbClr val="EFEFEF"/>
              </a:solidFill>
            </a:endParaRPr>
          </a:p>
        </p:txBody>
      </p:sp>
      <p:sp>
        <p:nvSpPr>
          <p:cNvPr id="810" name="Google Shape;810;p47"/>
          <p:cNvSpPr txBox="1"/>
          <p:nvPr/>
        </p:nvSpPr>
        <p:spPr>
          <a:xfrm>
            <a:off x="460625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n</a:t>
            </a:r>
            <a:endParaRPr sz="1100" baseline="-25000">
              <a:solidFill>
                <a:srgbClr val="EFEFEF"/>
              </a:solidFill>
            </a:endParaRPr>
          </a:p>
        </p:txBody>
      </p:sp>
      <p:sp>
        <p:nvSpPr>
          <p:cNvPr id="811" name="Google Shape;811;p47"/>
          <p:cNvSpPr txBox="1"/>
          <p:nvPr/>
        </p:nvSpPr>
        <p:spPr>
          <a:xfrm>
            <a:off x="4258075" y="611050"/>
            <a:ext cx="360900" cy="4002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t>...</a:t>
            </a:r>
            <a:endParaRPr/>
          </a:p>
        </p:txBody>
      </p:sp>
      <p:sp>
        <p:nvSpPr>
          <p:cNvPr id="812" name="Google Shape;812;p47"/>
          <p:cNvSpPr txBox="1"/>
          <p:nvPr/>
        </p:nvSpPr>
        <p:spPr>
          <a:xfrm>
            <a:off x="2459775" y="59587"/>
            <a:ext cx="29859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generate.py</a:t>
            </a:r>
            <a:endParaRPr sz="1100"/>
          </a:p>
        </p:txBody>
      </p:sp>
      <p:cxnSp>
        <p:nvCxnSpPr>
          <p:cNvPr id="813" name="Google Shape;813;p47"/>
          <p:cNvCxnSpPr/>
          <p:nvPr/>
        </p:nvCxnSpPr>
        <p:spPr>
          <a:xfrm rot="-5400000" flipH="1">
            <a:off x="4881600"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cxnSp>
        <p:nvCxnSpPr>
          <p:cNvPr id="814" name="Google Shape;814;p47"/>
          <p:cNvCxnSpPr/>
          <p:nvPr/>
        </p:nvCxnSpPr>
        <p:spPr>
          <a:xfrm rot="-5400000" flipH="1">
            <a:off x="371709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cxnSp>
        <p:nvCxnSpPr>
          <p:cNvPr id="815" name="Google Shape;815;p47"/>
          <p:cNvCxnSpPr/>
          <p:nvPr/>
        </p:nvCxnSpPr>
        <p:spPr>
          <a:xfrm rot="-5400000" flipH="1">
            <a:off x="274837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sp>
        <p:nvSpPr>
          <p:cNvPr id="816" name="Google Shape;816;p47"/>
          <p:cNvSpPr txBox="1"/>
          <p:nvPr/>
        </p:nvSpPr>
        <p:spPr>
          <a:xfrm>
            <a:off x="588870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1</a:t>
            </a:r>
            <a:endParaRPr sz="1100" baseline="-25000">
              <a:solidFill>
                <a:srgbClr val="EFEFEF"/>
              </a:solidFill>
            </a:endParaRPr>
          </a:p>
        </p:txBody>
      </p:sp>
      <p:sp>
        <p:nvSpPr>
          <p:cNvPr id="817" name="Google Shape;817;p47"/>
          <p:cNvSpPr txBox="1"/>
          <p:nvPr/>
        </p:nvSpPr>
        <p:spPr>
          <a:xfrm>
            <a:off x="6847675"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2</a:t>
            </a:r>
            <a:endParaRPr sz="1100" baseline="-25000">
              <a:solidFill>
                <a:srgbClr val="EFEFEF"/>
              </a:solidFill>
            </a:endParaRPr>
          </a:p>
        </p:txBody>
      </p:sp>
      <p:sp>
        <p:nvSpPr>
          <p:cNvPr id="818" name="Google Shape;818;p47"/>
          <p:cNvSpPr txBox="1"/>
          <p:nvPr/>
        </p:nvSpPr>
        <p:spPr>
          <a:xfrm>
            <a:off x="8035250" y="631276"/>
            <a:ext cx="8394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genome</a:t>
            </a:r>
            <a:r>
              <a:rPr lang="en-US" sz="1100" baseline="-25000">
                <a:solidFill>
                  <a:srgbClr val="EFEFEF"/>
                </a:solidFill>
              </a:rPr>
              <a:t>n</a:t>
            </a:r>
            <a:endParaRPr sz="1100" baseline="-25000">
              <a:solidFill>
                <a:srgbClr val="EFEFEF"/>
              </a:solidFill>
            </a:endParaRPr>
          </a:p>
        </p:txBody>
      </p:sp>
      <p:sp>
        <p:nvSpPr>
          <p:cNvPr id="819" name="Google Shape;819;p47"/>
          <p:cNvSpPr txBox="1"/>
          <p:nvPr/>
        </p:nvSpPr>
        <p:spPr>
          <a:xfrm>
            <a:off x="7687075" y="611050"/>
            <a:ext cx="360900" cy="4002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a:t>...</a:t>
            </a:r>
            <a:endParaRPr/>
          </a:p>
        </p:txBody>
      </p:sp>
      <p:sp>
        <p:nvSpPr>
          <p:cNvPr id="820" name="Google Shape;820;p47"/>
          <p:cNvSpPr txBox="1"/>
          <p:nvPr/>
        </p:nvSpPr>
        <p:spPr>
          <a:xfrm>
            <a:off x="5888775" y="59587"/>
            <a:ext cx="2985900" cy="319200"/>
          </a:xfrm>
          <a:prstGeom prst="rect">
            <a:avLst/>
          </a:prstGeom>
          <a:solidFill>
            <a:srgbClr val="FFFFFF"/>
          </a:solidFill>
          <a:ln w="1905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EFEFEF"/>
                </a:solidFill>
              </a:rPr>
              <a:t>evolve.py</a:t>
            </a:r>
            <a:endParaRPr sz="1100">
              <a:solidFill>
                <a:srgbClr val="EFEFEF"/>
              </a:solidFill>
            </a:endParaRPr>
          </a:p>
        </p:txBody>
      </p:sp>
      <p:cxnSp>
        <p:nvCxnSpPr>
          <p:cNvPr id="821" name="Google Shape;821;p47"/>
          <p:cNvCxnSpPr/>
          <p:nvPr/>
        </p:nvCxnSpPr>
        <p:spPr>
          <a:xfrm rot="-5400000" flipH="1">
            <a:off x="8310600"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cxnSp>
        <p:nvCxnSpPr>
          <p:cNvPr id="822" name="Google Shape;822;p47"/>
          <p:cNvCxnSpPr/>
          <p:nvPr/>
        </p:nvCxnSpPr>
        <p:spPr>
          <a:xfrm rot="-5400000" flipH="1">
            <a:off x="714609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sp>
        <p:nvSpPr>
          <p:cNvPr id="823" name="Google Shape;823;p47"/>
          <p:cNvSpPr/>
          <p:nvPr/>
        </p:nvSpPr>
        <p:spPr>
          <a:xfrm>
            <a:off x="5457950" y="240625"/>
            <a:ext cx="2493825" cy="1137550"/>
          </a:xfrm>
          <a:custGeom>
            <a:avLst/>
            <a:gdLst/>
            <a:ahLst/>
            <a:cxnLst/>
            <a:rect l="l" t="t" r="r" b="b"/>
            <a:pathLst>
              <a:path w="99753" h="45502" extrusionOk="0">
                <a:moveTo>
                  <a:pt x="0" y="0"/>
                </a:moveTo>
                <a:lnTo>
                  <a:pt x="9188" y="0"/>
                </a:lnTo>
                <a:lnTo>
                  <a:pt x="9188" y="33689"/>
                </a:lnTo>
                <a:lnTo>
                  <a:pt x="99753" y="33689"/>
                </a:lnTo>
                <a:lnTo>
                  <a:pt x="99753" y="45502"/>
                </a:lnTo>
              </a:path>
            </a:pathLst>
          </a:custGeom>
          <a:noFill/>
          <a:ln w="9525" cap="flat" cmpd="sng">
            <a:solidFill>
              <a:srgbClr val="000000"/>
            </a:solidFill>
            <a:prstDash val="solid"/>
            <a:round/>
            <a:headEnd type="none" w="med" len="med"/>
            <a:tailEnd type="triangle" w="med" len="med"/>
          </a:ln>
        </p:spPr>
      </p:sp>
      <p:cxnSp>
        <p:nvCxnSpPr>
          <p:cNvPr id="824" name="Google Shape;824;p47"/>
          <p:cNvCxnSpPr/>
          <p:nvPr/>
        </p:nvCxnSpPr>
        <p:spPr>
          <a:xfrm rot="-5400000" flipH="1">
            <a:off x="6177375" y="503874"/>
            <a:ext cx="264600" cy="600"/>
          </a:xfrm>
          <a:prstGeom prst="bentConnector3">
            <a:avLst>
              <a:gd name="adj1" fmla="val 50000"/>
            </a:avLst>
          </a:prstGeom>
          <a:noFill/>
          <a:ln w="9525" cap="flat" cmpd="sng">
            <a:solidFill>
              <a:srgbClr val="EFEFEF"/>
            </a:solidFill>
            <a:prstDash val="solid"/>
            <a:round/>
            <a:headEnd type="none" w="med" len="med"/>
            <a:tailEnd type="triangle" w="med" len="med"/>
          </a:ln>
        </p:spPr>
      </p:cxnSp>
      <p:sp>
        <p:nvSpPr>
          <p:cNvPr id="825" name="Google Shape;825;p47"/>
          <p:cNvSpPr txBox="1"/>
          <p:nvPr/>
        </p:nvSpPr>
        <p:spPr>
          <a:xfrm>
            <a:off x="2459775" y="2940863"/>
            <a:ext cx="5901300" cy="319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simulate.py</a:t>
            </a:r>
            <a:endParaRPr sz="1100"/>
          </a:p>
        </p:txBody>
      </p:sp>
      <p:cxnSp>
        <p:nvCxnSpPr>
          <p:cNvPr id="826" name="Google Shape;826;p47"/>
          <p:cNvCxnSpPr/>
          <p:nvPr/>
        </p:nvCxnSpPr>
        <p:spPr>
          <a:xfrm>
            <a:off x="2887575" y="2741375"/>
            <a:ext cx="0" cy="196800"/>
          </a:xfrm>
          <a:prstGeom prst="straightConnector1">
            <a:avLst/>
          </a:prstGeom>
          <a:noFill/>
          <a:ln w="9525" cap="flat" cmpd="sng">
            <a:solidFill>
              <a:srgbClr val="EFEFEF"/>
            </a:solidFill>
            <a:prstDash val="dot"/>
            <a:round/>
            <a:headEnd type="none" w="med" len="med"/>
            <a:tailEnd type="triangle" w="med" len="med"/>
          </a:ln>
        </p:spPr>
      </p:cxnSp>
      <p:cxnSp>
        <p:nvCxnSpPr>
          <p:cNvPr id="827" name="Google Shape;827;p47"/>
          <p:cNvCxnSpPr/>
          <p:nvPr/>
        </p:nvCxnSpPr>
        <p:spPr>
          <a:xfrm>
            <a:off x="6817526" y="2741375"/>
            <a:ext cx="0" cy="196800"/>
          </a:xfrm>
          <a:prstGeom prst="straightConnector1">
            <a:avLst/>
          </a:prstGeom>
          <a:noFill/>
          <a:ln w="9525" cap="flat" cmpd="sng">
            <a:solidFill>
              <a:srgbClr val="EFEFEF"/>
            </a:solidFill>
            <a:prstDash val="dot"/>
            <a:round/>
            <a:headEnd type="none" w="med" len="med"/>
            <a:tailEnd type="triangle" w="med" len="med"/>
          </a:ln>
        </p:spPr>
      </p:cxnSp>
      <p:cxnSp>
        <p:nvCxnSpPr>
          <p:cNvPr id="828" name="Google Shape;828;p47"/>
          <p:cNvCxnSpPr/>
          <p:nvPr/>
        </p:nvCxnSpPr>
        <p:spPr>
          <a:xfrm>
            <a:off x="7949588" y="2741375"/>
            <a:ext cx="0" cy="196800"/>
          </a:xfrm>
          <a:prstGeom prst="straightConnector1">
            <a:avLst/>
          </a:prstGeom>
          <a:noFill/>
          <a:ln w="9525" cap="flat" cmpd="sng">
            <a:solidFill>
              <a:srgbClr val="EFEFEF"/>
            </a:solidFill>
            <a:prstDash val="dot"/>
            <a:round/>
            <a:headEnd type="none" w="med" len="med"/>
            <a:tailEnd type="triangle" w="med" len="med"/>
          </a:ln>
        </p:spPr>
      </p:cxnSp>
      <p:cxnSp>
        <p:nvCxnSpPr>
          <p:cNvPr id="829" name="Google Shape;829;p47"/>
          <p:cNvCxnSpPr/>
          <p:nvPr/>
        </p:nvCxnSpPr>
        <p:spPr>
          <a:xfrm>
            <a:off x="2887575" y="3285713"/>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830" name="Google Shape;830;p47"/>
          <p:cNvCxnSpPr/>
          <p:nvPr/>
        </p:nvCxnSpPr>
        <p:spPr>
          <a:xfrm>
            <a:off x="6817526" y="3285713"/>
            <a:ext cx="0" cy="196800"/>
          </a:xfrm>
          <a:prstGeom prst="straightConnector1">
            <a:avLst/>
          </a:prstGeom>
          <a:noFill/>
          <a:ln w="9525" cap="flat" cmpd="sng">
            <a:solidFill>
              <a:srgbClr val="EFEFEF"/>
            </a:solidFill>
            <a:prstDash val="solid"/>
            <a:round/>
            <a:headEnd type="none" w="med" len="med"/>
            <a:tailEnd type="triangle" w="med" len="med"/>
          </a:ln>
        </p:spPr>
      </p:cxnSp>
      <p:cxnSp>
        <p:nvCxnSpPr>
          <p:cNvPr id="831" name="Google Shape;831;p47"/>
          <p:cNvCxnSpPr/>
          <p:nvPr/>
        </p:nvCxnSpPr>
        <p:spPr>
          <a:xfrm>
            <a:off x="7949588" y="3285713"/>
            <a:ext cx="0" cy="196800"/>
          </a:xfrm>
          <a:prstGeom prst="straightConnector1">
            <a:avLst/>
          </a:prstGeom>
          <a:noFill/>
          <a:ln w="9525" cap="flat" cmpd="sng">
            <a:solidFill>
              <a:srgbClr val="0000FF"/>
            </a:solidFill>
            <a:prstDash val="solid"/>
            <a:round/>
            <a:headEnd type="none" w="med" len="med"/>
            <a:tailEnd type="triangle" w="med" len="med"/>
          </a:ln>
        </p:spPr>
      </p:cxnSp>
      <p:sp>
        <p:nvSpPr>
          <p:cNvPr id="832" name="Google Shape;832;p47"/>
          <p:cNvSpPr txBox="1"/>
          <p:nvPr/>
        </p:nvSpPr>
        <p:spPr>
          <a:xfrm>
            <a:off x="0" y="325"/>
            <a:ext cx="479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After 1 week: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48"/>
          <p:cNvSpPr/>
          <p:nvPr/>
        </p:nvSpPr>
        <p:spPr>
          <a:xfrm>
            <a:off x="152400" y="457200"/>
            <a:ext cx="8839200" cy="6309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800">
                <a:solidFill>
                  <a:schemeClr val="dk1"/>
                </a:solidFill>
                <a:latin typeface="Arial"/>
                <a:ea typeface="Arial"/>
                <a:cs typeface="Arial"/>
                <a:sym typeface="Arial"/>
              </a:rPr>
              <a:t>Weeks 11 to 14: Use the system to conduct an evolutionary robotics experiment.</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Given the same optimizer, neural network and eight hours of behavior optimization on the same computer, does a quadrupedal robot evolve to walk further or not as far as a hexapedal robot, or is there no significant difference?</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2. Create five fitness functions that not only select for locomotion on the quadrupedal robot, but each also selects for a particular gait: walking, trotting, canter, galloping and pronking.</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3. Create a fitness function that rewards NNs for locomotion, but penalizes them for requiring a lot of energy to realize the gait. This is difficult, as there are two solutions that are not desirable: evolution finds fast but inefficient gaits, or ‘gaits’ in which the robot does not move, and therefore does not consume energy.</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4. Equip the robot with a simulated laser range finder, which tells the robot about objects in its environment. Evolve a robot that walks toward round objects, but walks away from rectangular objects.</a:t>
            </a:r>
            <a:endParaRPr sz="18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endParaRPr>
          </a:p>
          <a:p>
            <a:pPr marL="342900" marR="0" lvl="0" indent="-342900" algn="l" rtl="0">
              <a:spcBef>
                <a:spcPts val="0"/>
              </a:spcBef>
              <a:spcAft>
                <a:spcPts val="0"/>
              </a:spcAft>
              <a:buNone/>
            </a:pPr>
            <a:r>
              <a:rPr lang="en-US" sz="1800">
                <a:solidFill>
                  <a:schemeClr val="dk1"/>
                </a:solidFill>
              </a:rPr>
              <a:t>5. Past student projects: </a:t>
            </a:r>
            <a:r>
              <a:rPr lang="en-US" sz="1800" u="sng">
                <a:solidFill>
                  <a:schemeClr val="hlink"/>
                </a:solidFill>
                <a:hlinkClick r:id="rId3"/>
              </a:rPr>
              <a:t>w</a:t>
            </a:r>
            <a:r>
              <a:rPr lang="en-US" sz="1800" u="sng">
                <a:solidFill>
                  <a:schemeClr val="hlink"/>
                </a:solidFill>
                <a:hlinkClick r:id="rId3"/>
              </a:rPr>
              <a:t>hegs</a:t>
            </a:r>
            <a:r>
              <a:rPr lang="en-US" sz="1800">
                <a:solidFill>
                  <a:schemeClr val="dk1"/>
                </a:solidFill>
              </a:rPr>
              <a:t>. </a:t>
            </a:r>
            <a:r>
              <a:rPr lang="en-US" sz="1800" u="sng">
                <a:solidFill>
                  <a:schemeClr val="hlink"/>
                </a:solidFill>
                <a:hlinkClick r:id="rId4"/>
              </a:rPr>
              <a:t>Soccer bot</a:t>
            </a:r>
            <a:r>
              <a:rPr lang="en-US" sz="1800">
                <a:solidFill>
                  <a:schemeClr val="dk1"/>
                </a:solidFill>
              </a:rPr>
              <a:t>. </a:t>
            </a:r>
            <a:r>
              <a:rPr lang="en-US" sz="1800" u="sng">
                <a:solidFill>
                  <a:schemeClr val="hlink"/>
                </a:solidFill>
                <a:hlinkClick r:id="rId5"/>
              </a:rPr>
              <a:t>Basketball bot</a:t>
            </a:r>
            <a:r>
              <a:rPr lang="en-US" sz="1800">
                <a:solidFill>
                  <a:schemeClr val="dk1"/>
                </a:solidFill>
              </a:rPr>
              <a:t>. </a:t>
            </a:r>
            <a:r>
              <a:rPr lang="en-US" sz="1800" u="sng">
                <a:solidFill>
                  <a:schemeClr val="hlink"/>
                </a:solidFill>
                <a:hlinkClick r:id="rId6"/>
              </a:rPr>
              <a:t>Billiard bot</a:t>
            </a:r>
            <a:r>
              <a:rPr lang="en-US" sz="1800">
                <a:solidFill>
                  <a:schemeClr val="dk1"/>
                </a:solidFill>
              </a:rPr>
              <a:t>. </a:t>
            </a:r>
            <a:r>
              <a:rPr lang="en-US" sz="1800" u="sng">
                <a:solidFill>
                  <a:schemeClr val="hlink"/>
                </a:solidFill>
                <a:hlinkClick r:id="rId7"/>
              </a:rPr>
              <a:t>Thrower</a:t>
            </a:r>
            <a:r>
              <a:rPr lang="en-US" sz="1800">
                <a:solidFill>
                  <a:schemeClr val="dk1"/>
                </a:solidFill>
              </a:rPr>
              <a:t>.</a:t>
            </a:r>
            <a:endParaRPr sz="1800">
              <a:solidFill>
                <a:schemeClr val="dk1"/>
              </a:solidFill>
            </a:endParaRPr>
          </a:p>
          <a:p>
            <a:pPr marL="342900" marR="0" lvl="0" indent="-342900" algn="l" rtl="0">
              <a:spcBef>
                <a:spcPts val="0"/>
              </a:spcBef>
              <a:spcAft>
                <a:spcPts val="0"/>
              </a:spcAft>
              <a:buNone/>
            </a:pPr>
            <a:endParaRPr sz="1800">
              <a:solidFill>
                <a:schemeClr val="dk1"/>
              </a:solidFill>
            </a:endParaRPr>
          </a:p>
        </p:txBody>
      </p:sp>
      <p:grpSp>
        <p:nvGrpSpPr>
          <p:cNvPr id="839" name="Google Shape;839;p48"/>
          <p:cNvGrpSpPr/>
          <p:nvPr/>
        </p:nvGrpSpPr>
        <p:grpSpPr>
          <a:xfrm>
            <a:off x="0" y="0"/>
            <a:ext cx="9144000" cy="381000"/>
            <a:chOff x="0" y="0"/>
            <a:chExt cx="5760" cy="240"/>
          </a:xfrm>
        </p:grpSpPr>
        <p:sp>
          <p:nvSpPr>
            <p:cNvPr id="840" name="Google Shape;840;p48"/>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841" name="Google Shape;841;p48"/>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842" name="Google Shape;842;p48"/>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
        <p:nvSpPr>
          <p:cNvPr id="843" name="Google Shape;843;p48"/>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9"/>
          <p:cNvSpPr/>
          <p:nvPr/>
        </p:nvSpPr>
        <p:spPr>
          <a:xfrm>
            <a:off x="0" y="609600"/>
            <a:ext cx="30480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Evolutionary Robotics?</a:t>
            </a:r>
            <a:endParaRPr/>
          </a:p>
        </p:txBody>
      </p:sp>
      <p:sp>
        <p:nvSpPr>
          <p:cNvPr id="850" name="Google Shape;850;p49"/>
          <p:cNvSpPr txBox="1"/>
          <p:nvPr/>
        </p:nvSpPr>
        <p:spPr>
          <a:xfrm>
            <a:off x="136525" y="1255713"/>
            <a:ext cx="3168650" cy="119062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Creating a controller for a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      robot is non-intuitive: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		requires automation</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p:txBody>
      </p:sp>
      <p:pic>
        <p:nvPicPr>
          <p:cNvPr id="851" name="Google Shape;851;p49" descr="Hexapod_general_Anim">
            <a:hlinkClick r:id="rId3"/>
          </p:cNvPr>
          <p:cNvPicPr preferRelativeResize="0"/>
          <p:nvPr/>
        </p:nvPicPr>
        <p:blipFill rotWithShape="1">
          <a:blip r:embed="rId4">
            <a:alphaModFix/>
          </a:blip>
          <a:srcRect/>
          <a:stretch/>
        </p:blipFill>
        <p:spPr>
          <a:xfrm>
            <a:off x="7315200" y="533400"/>
            <a:ext cx="1781175" cy="2590800"/>
          </a:xfrm>
          <a:prstGeom prst="rect">
            <a:avLst/>
          </a:prstGeom>
          <a:noFill/>
          <a:ln>
            <a:noFill/>
          </a:ln>
        </p:spPr>
      </p:pic>
      <p:pic>
        <p:nvPicPr>
          <p:cNvPr id="852" name="Google Shape;852;p49" descr="http://ccsl.mae.cornell.edu/research/nonaped/images/FrameOnly.JPG"/>
          <p:cNvPicPr preferRelativeResize="0"/>
          <p:nvPr/>
        </p:nvPicPr>
        <p:blipFill rotWithShape="1">
          <a:blip r:embed="rId5">
            <a:alphaModFix/>
          </a:blip>
          <a:srcRect/>
          <a:stretch/>
        </p:blipFill>
        <p:spPr>
          <a:xfrm>
            <a:off x="228600" y="2590800"/>
            <a:ext cx="3765550" cy="4019550"/>
          </a:xfrm>
          <a:prstGeom prst="rect">
            <a:avLst/>
          </a:prstGeom>
          <a:noFill/>
          <a:ln>
            <a:noFill/>
          </a:ln>
        </p:spPr>
      </p:pic>
      <p:sp>
        <p:nvSpPr>
          <p:cNvPr id="853" name="Google Shape;853;p49"/>
          <p:cNvSpPr txBox="1"/>
          <p:nvPr/>
        </p:nvSpPr>
        <p:spPr>
          <a:xfrm>
            <a:off x="3352800" y="457200"/>
            <a:ext cx="4476600" cy="174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   t1 t2 t3 t4 t5 t6 t7 t8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m1 +1 +1 +1 +1 +1 -1 +1 -1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m2 -1 +1 +1 +1 -1 +1 +1 +1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m3 +1 +1 +1 -1 +1 +1 -1 +1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m4 +1 -1 +1 +1 -1 +1 +1 -1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a:t>
            </a:r>
            <a:endParaRPr/>
          </a:p>
        </p:txBody>
      </p:sp>
      <p:grpSp>
        <p:nvGrpSpPr>
          <p:cNvPr id="854" name="Google Shape;854;p49"/>
          <p:cNvGrpSpPr/>
          <p:nvPr/>
        </p:nvGrpSpPr>
        <p:grpSpPr>
          <a:xfrm>
            <a:off x="0" y="0"/>
            <a:ext cx="9144000" cy="381000"/>
            <a:chOff x="0" y="0"/>
            <a:chExt cx="5760" cy="240"/>
          </a:xfrm>
        </p:grpSpPr>
        <p:sp>
          <p:nvSpPr>
            <p:cNvPr id="855" name="Google Shape;855;p49"/>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856" name="Google Shape;856;p49"/>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857" name="Google Shape;857;p49"/>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
        <p:nvSpPr>
          <p:cNvPr id="858" name="Google Shape;858;p49"/>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pic>
        <p:nvPicPr>
          <p:cNvPr id="859" name="Google Shape;859;p49" descr="http://www.communistrobot.com &#10;http://ccsl.mae.cornell.edu/research/nonaped/index.html &#10;The Noaped robot from Cornell University motion demo." title="Nonaped robot motion demo">
            <a:hlinkClick r:id="rId6"/>
          </p:cNvPr>
          <p:cNvPicPr preferRelativeResize="0"/>
          <p:nvPr/>
        </p:nvPicPr>
        <p:blipFill>
          <a:blip r:embed="rId7">
            <a:alphaModFix/>
          </a:blip>
          <a:stretch>
            <a:fillRect/>
          </a:stretch>
        </p:blipFill>
        <p:spPr>
          <a:xfrm>
            <a:off x="4474727" y="3356050"/>
            <a:ext cx="4669274" cy="3501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1000"/>
                                        <p:tgtEl>
                                          <p:spTgt spid="8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0"/>
          <p:cNvSpPr/>
          <p:nvPr/>
        </p:nvSpPr>
        <p:spPr>
          <a:xfrm>
            <a:off x="0" y="609600"/>
            <a:ext cx="30480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Evolutionary Robotics?</a:t>
            </a:r>
            <a:endParaRPr/>
          </a:p>
        </p:txBody>
      </p:sp>
      <p:sp>
        <p:nvSpPr>
          <p:cNvPr id="866" name="Google Shape;866;p50"/>
          <p:cNvSpPr txBox="1"/>
          <p:nvPr/>
        </p:nvSpPr>
        <p:spPr>
          <a:xfrm>
            <a:off x="136525" y="1255725"/>
            <a:ext cx="8315100" cy="17400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Creating a controller for a robot is non-intuitive: requires automation</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Learning algorithms only optimize controllers;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	evolution can optimize the whole robot.</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p:txBody>
      </p:sp>
      <p:grpSp>
        <p:nvGrpSpPr>
          <p:cNvPr id="867" name="Google Shape;867;p50"/>
          <p:cNvGrpSpPr/>
          <p:nvPr/>
        </p:nvGrpSpPr>
        <p:grpSpPr>
          <a:xfrm>
            <a:off x="0" y="0"/>
            <a:ext cx="9144000" cy="381000"/>
            <a:chOff x="0" y="0"/>
            <a:chExt cx="5760" cy="240"/>
          </a:xfrm>
        </p:grpSpPr>
        <p:sp>
          <p:nvSpPr>
            <p:cNvPr id="868" name="Google Shape;868;p50"/>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869" name="Google Shape;869;p50"/>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pic>
        <p:nvPicPr>
          <p:cNvPr id="870" name="Google Shape;870;p50" title="Evolved_Walkers.wmv">
            <a:hlinkClick r:id="rId3"/>
          </p:cNvPr>
          <p:cNvPicPr preferRelativeResize="0"/>
          <p:nvPr/>
        </p:nvPicPr>
        <p:blipFill>
          <a:blip r:embed="rId4">
            <a:alphaModFix/>
          </a:blip>
          <a:stretch>
            <a:fillRect/>
          </a:stretch>
        </p:blipFill>
        <p:spPr>
          <a:xfrm>
            <a:off x="2161075" y="2736601"/>
            <a:ext cx="5272300" cy="3954225"/>
          </a:xfrm>
          <a:prstGeom prst="rect">
            <a:avLst/>
          </a:prstGeom>
          <a:noFill/>
          <a:ln>
            <a:noFill/>
          </a:ln>
        </p:spPr>
      </p:pic>
      <p:sp>
        <p:nvSpPr>
          <p:cNvPr id="871" name="Google Shape;871;p50"/>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
        <p:nvSpPr>
          <p:cNvPr id="872" name="Google Shape;872;p50"/>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1"/>
          <p:cNvSpPr/>
          <p:nvPr/>
        </p:nvSpPr>
        <p:spPr>
          <a:xfrm>
            <a:off x="0" y="609600"/>
            <a:ext cx="30480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Evolutionary Robotics?</a:t>
            </a:r>
            <a:endParaRPr/>
          </a:p>
        </p:txBody>
      </p:sp>
      <p:sp>
        <p:nvSpPr>
          <p:cNvPr id="879" name="Google Shape;879;p51"/>
          <p:cNvSpPr txBox="1"/>
          <p:nvPr/>
        </p:nvSpPr>
        <p:spPr>
          <a:xfrm>
            <a:off x="136525" y="1255725"/>
            <a:ext cx="8315100" cy="17400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Creating a controller for a robot is non-intuitive: requires automation</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Learning algorithms only optimize controllers;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	evolution can optimize the whole robot.</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p:txBody>
      </p:sp>
      <p:grpSp>
        <p:nvGrpSpPr>
          <p:cNvPr id="880" name="Google Shape;880;p51"/>
          <p:cNvGrpSpPr/>
          <p:nvPr/>
        </p:nvGrpSpPr>
        <p:grpSpPr>
          <a:xfrm>
            <a:off x="0" y="0"/>
            <a:ext cx="9105900" cy="476250"/>
            <a:chOff x="0" y="0"/>
            <a:chExt cx="5736" cy="300"/>
          </a:xfrm>
        </p:grpSpPr>
        <p:sp>
          <p:nvSpPr>
            <p:cNvPr id="881" name="Google Shape;881;p51"/>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882" name="Google Shape;882;p51"/>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883" name="Google Shape;883;p51"/>
          <p:cNvSpPr/>
          <p:nvPr/>
        </p:nvSpPr>
        <p:spPr>
          <a:xfrm>
            <a:off x="3445175" y="33748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4887575" y="33748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a:off x="34451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48875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3445175" y="56863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4887575" y="56863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9" name="Google Shape;889;p51"/>
          <p:cNvCxnSpPr>
            <a:stCxn id="883" idx="4"/>
            <a:endCxn id="885" idx="0"/>
          </p:cNvCxnSpPr>
          <p:nvPr/>
        </p:nvCxnSpPr>
        <p:spPr>
          <a:xfrm>
            <a:off x="3683375" y="385125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890" name="Google Shape;890;p51"/>
          <p:cNvCxnSpPr>
            <a:stCxn id="884" idx="4"/>
            <a:endCxn id="886" idx="0"/>
          </p:cNvCxnSpPr>
          <p:nvPr/>
        </p:nvCxnSpPr>
        <p:spPr>
          <a:xfrm>
            <a:off x="5125775" y="385125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891" name="Google Shape;891;p51"/>
          <p:cNvCxnSpPr>
            <a:stCxn id="883" idx="5"/>
            <a:endCxn id="886" idx="1"/>
          </p:cNvCxnSpPr>
          <p:nvPr/>
        </p:nvCxnSpPr>
        <p:spPr>
          <a:xfrm>
            <a:off x="3851808" y="378148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892" name="Google Shape;892;p51"/>
          <p:cNvCxnSpPr>
            <a:stCxn id="884" idx="3"/>
            <a:endCxn id="885" idx="7"/>
          </p:cNvCxnSpPr>
          <p:nvPr/>
        </p:nvCxnSpPr>
        <p:spPr>
          <a:xfrm flipH="1">
            <a:off x="3851842" y="3781483"/>
            <a:ext cx="1105500" cy="819000"/>
          </a:xfrm>
          <a:prstGeom prst="straightConnector1">
            <a:avLst/>
          </a:prstGeom>
          <a:noFill/>
          <a:ln w="28575" cap="flat" cmpd="sng">
            <a:solidFill>
              <a:schemeClr val="dk2"/>
            </a:solidFill>
            <a:prstDash val="solid"/>
            <a:round/>
            <a:headEnd type="none" w="med" len="med"/>
            <a:tailEnd type="triangle" w="med" len="med"/>
          </a:ln>
        </p:spPr>
      </p:cxnSp>
      <p:cxnSp>
        <p:nvCxnSpPr>
          <p:cNvPr id="893" name="Google Shape;893;p51"/>
          <p:cNvCxnSpPr>
            <a:stCxn id="885" idx="4"/>
            <a:endCxn id="887" idx="0"/>
          </p:cNvCxnSpPr>
          <p:nvPr/>
        </p:nvCxnSpPr>
        <p:spPr>
          <a:xfrm>
            <a:off x="3683375" y="500700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894" name="Google Shape;894;p51"/>
          <p:cNvCxnSpPr>
            <a:stCxn id="886" idx="4"/>
            <a:endCxn id="888" idx="0"/>
          </p:cNvCxnSpPr>
          <p:nvPr/>
        </p:nvCxnSpPr>
        <p:spPr>
          <a:xfrm>
            <a:off x="5125775" y="500700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895" name="Google Shape;895;p51"/>
          <p:cNvCxnSpPr>
            <a:stCxn id="885" idx="5"/>
            <a:endCxn id="888" idx="1"/>
          </p:cNvCxnSpPr>
          <p:nvPr/>
        </p:nvCxnSpPr>
        <p:spPr>
          <a:xfrm>
            <a:off x="3851808" y="493723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896" name="Google Shape;896;p51"/>
          <p:cNvCxnSpPr>
            <a:stCxn id="886" idx="3"/>
            <a:endCxn id="887" idx="7"/>
          </p:cNvCxnSpPr>
          <p:nvPr/>
        </p:nvCxnSpPr>
        <p:spPr>
          <a:xfrm flipH="1">
            <a:off x="3851842" y="4937233"/>
            <a:ext cx="1105500" cy="819000"/>
          </a:xfrm>
          <a:prstGeom prst="straightConnector1">
            <a:avLst/>
          </a:prstGeom>
          <a:noFill/>
          <a:ln w="9525" cap="flat" cmpd="sng">
            <a:solidFill>
              <a:schemeClr val="dk2"/>
            </a:solidFill>
            <a:prstDash val="solid"/>
            <a:round/>
            <a:headEnd type="none" w="med" len="med"/>
            <a:tailEnd type="triangle" w="med" len="med"/>
          </a:ln>
        </p:spPr>
      </p:cxnSp>
      <p:sp>
        <p:nvSpPr>
          <p:cNvPr id="897" name="Google Shape;897;p51"/>
          <p:cNvSpPr txBox="1"/>
          <p:nvPr/>
        </p:nvSpPr>
        <p:spPr>
          <a:xfrm>
            <a:off x="4465400" y="3652075"/>
            <a:ext cx="3666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a:p>
        </p:txBody>
      </p:sp>
      <p:sp>
        <p:nvSpPr>
          <p:cNvPr id="898" name="Google Shape;898;p51"/>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899" name="Google Shape;899;p51"/>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52"/>
          <p:cNvSpPr/>
          <p:nvPr/>
        </p:nvSpPr>
        <p:spPr>
          <a:xfrm>
            <a:off x="0" y="609600"/>
            <a:ext cx="30480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Evolutionary Robotics?</a:t>
            </a:r>
            <a:endParaRPr/>
          </a:p>
        </p:txBody>
      </p:sp>
      <p:sp>
        <p:nvSpPr>
          <p:cNvPr id="906" name="Google Shape;906;p52"/>
          <p:cNvSpPr txBox="1"/>
          <p:nvPr/>
        </p:nvSpPr>
        <p:spPr>
          <a:xfrm>
            <a:off x="136525" y="1255725"/>
            <a:ext cx="8315100" cy="17400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Creating a controller for a robot is non-intuitive: requires automation</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Learning algorithms only optimize controllers;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	evolution can optimize the whole robot.</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p:txBody>
      </p:sp>
      <p:grpSp>
        <p:nvGrpSpPr>
          <p:cNvPr id="907" name="Google Shape;907;p52"/>
          <p:cNvGrpSpPr/>
          <p:nvPr/>
        </p:nvGrpSpPr>
        <p:grpSpPr>
          <a:xfrm>
            <a:off x="0" y="0"/>
            <a:ext cx="9105900" cy="476250"/>
            <a:chOff x="0" y="0"/>
            <a:chExt cx="5736" cy="300"/>
          </a:xfrm>
        </p:grpSpPr>
        <p:sp>
          <p:nvSpPr>
            <p:cNvPr id="908" name="Google Shape;908;p52"/>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909" name="Google Shape;909;p52"/>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grpSp>
        <p:nvGrpSpPr>
          <p:cNvPr id="910" name="Google Shape;910;p52"/>
          <p:cNvGrpSpPr/>
          <p:nvPr/>
        </p:nvGrpSpPr>
        <p:grpSpPr>
          <a:xfrm>
            <a:off x="3445175" y="3374850"/>
            <a:ext cx="1918800" cy="2787900"/>
            <a:chOff x="3445175" y="3374850"/>
            <a:chExt cx="1918800" cy="2787900"/>
          </a:xfrm>
        </p:grpSpPr>
        <p:sp>
          <p:nvSpPr>
            <p:cNvPr id="911" name="Google Shape;911;p52"/>
            <p:cNvSpPr/>
            <p:nvPr/>
          </p:nvSpPr>
          <p:spPr>
            <a:xfrm>
              <a:off x="3445175" y="33748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2"/>
            <p:cNvSpPr/>
            <p:nvPr/>
          </p:nvSpPr>
          <p:spPr>
            <a:xfrm>
              <a:off x="4887575" y="33748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34451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2"/>
            <p:cNvSpPr/>
            <p:nvPr/>
          </p:nvSpPr>
          <p:spPr>
            <a:xfrm>
              <a:off x="48875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2"/>
            <p:cNvSpPr/>
            <p:nvPr/>
          </p:nvSpPr>
          <p:spPr>
            <a:xfrm>
              <a:off x="3445175" y="56863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2"/>
            <p:cNvSpPr/>
            <p:nvPr/>
          </p:nvSpPr>
          <p:spPr>
            <a:xfrm>
              <a:off x="4887575" y="56863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7" name="Google Shape;917;p52"/>
            <p:cNvCxnSpPr>
              <a:stCxn id="911" idx="4"/>
              <a:endCxn id="913" idx="0"/>
            </p:cNvCxnSpPr>
            <p:nvPr/>
          </p:nvCxnSpPr>
          <p:spPr>
            <a:xfrm>
              <a:off x="3683375" y="385125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18" name="Google Shape;918;p52"/>
            <p:cNvCxnSpPr>
              <a:stCxn id="912" idx="4"/>
              <a:endCxn id="914" idx="0"/>
            </p:cNvCxnSpPr>
            <p:nvPr/>
          </p:nvCxnSpPr>
          <p:spPr>
            <a:xfrm>
              <a:off x="5125775" y="385125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19" name="Google Shape;919;p52"/>
            <p:cNvCxnSpPr>
              <a:stCxn id="911" idx="5"/>
              <a:endCxn id="914" idx="1"/>
            </p:cNvCxnSpPr>
            <p:nvPr/>
          </p:nvCxnSpPr>
          <p:spPr>
            <a:xfrm>
              <a:off x="3851808" y="378148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920" name="Google Shape;920;p52"/>
            <p:cNvCxnSpPr>
              <a:stCxn id="912" idx="3"/>
              <a:endCxn id="913" idx="7"/>
            </p:cNvCxnSpPr>
            <p:nvPr/>
          </p:nvCxnSpPr>
          <p:spPr>
            <a:xfrm flipH="1">
              <a:off x="3851842" y="378148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921" name="Google Shape;921;p52"/>
            <p:cNvCxnSpPr>
              <a:stCxn id="913" idx="4"/>
              <a:endCxn id="915" idx="0"/>
            </p:cNvCxnSpPr>
            <p:nvPr/>
          </p:nvCxnSpPr>
          <p:spPr>
            <a:xfrm>
              <a:off x="3683375" y="500700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22" name="Google Shape;922;p52"/>
            <p:cNvCxnSpPr>
              <a:stCxn id="914" idx="4"/>
              <a:endCxn id="916" idx="0"/>
            </p:cNvCxnSpPr>
            <p:nvPr/>
          </p:nvCxnSpPr>
          <p:spPr>
            <a:xfrm>
              <a:off x="5125775" y="500700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23" name="Google Shape;923;p52"/>
            <p:cNvCxnSpPr>
              <a:stCxn id="913" idx="5"/>
              <a:endCxn id="916" idx="1"/>
            </p:cNvCxnSpPr>
            <p:nvPr/>
          </p:nvCxnSpPr>
          <p:spPr>
            <a:xfrm>
              <a:off x="3851808" y="493723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924" name="Google Shape;924;p52"/>
            <p:cNvCxnSpPr>
              <a:stCxn id="914" idx="3"/>
              <a:endCxn id="915" idx="7"/>
            </p:cNvCxnSpPr>
            <p:nvPr/>
          </p:nvCxnSpPr>
          <p:spPr>
            <a:xfrm flipH="1">
              <a:off x="3851842" y="4937233"/>
              <a:ext cx="1105500" cy="819000"/>
            </a:xfrm>
            <a:prstGeom prst="straightConnector1">
              <a:avLst/>
            </a:prstGeom>
            <a:noFill/>
            <a:ln w="9525" cap="flat" cmpd="sng">
              <a:solidFill>
                <a:schemeClr val="dk2"/>
              </a:solidFill>
              <a:prstDash val="solid"/>
              <a:round/>
              <a:headEnd type="none" w="med" len="med"/>
              <a:tailEnd type="triangle" w="med" len="med"/>
            </a:ln>
          </p:spPr>
        </p:cxnSp>
        <p:sp>
          <p:nvSpPr>
            <p:cNvPr id="925" name="Google Shape;925;p52"/>
            <p:cNvSpPr/>
            <p:nvPr/>
          </p:nvSpPr>
          <p:spPr>
            <a:xfrm>
              <a:off x="41663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6" name="Google Shape;926;p52"/>
            <p:cNvCxnSpPr>
              <a:stCxn id="911" idx="5"/>
              <a:endCxn id="925" idx="1"/>
            </p:cNvCxnSpPr>
            <p:nvPr/>
          </p:nvCxnSpPr>
          <p:spPr>
            <a:xfrm>
              <a:off x="3851808" y="3781483"/>
              <a:ext cx="384300" cy="819000"/>
            </a:xfrm>
            <a:prstGeom prst="straightConnector1">
              <a:avLst/>
            </a:prstGeom>
            <a:noFill/>
            <a:ln w="9525" cap="flat" cmpd="sng">
              <a:solidFill>
                <a:schemeClr val="dk2"/>
              </a:solidFill>
              <a:prstDash val="solid"/>
              <a:round/>
              <a:headEnd type="none" w="med" len="med"/>
              <a:tailEnd type="triangle" w="med" len="med"/>
            </a:ln>
          </p:spPr>
        </p:cxnSp>
        <p:cxnSp>
          <p:nvCxnSpPr>
            <p:cNvPr id="927" name="Google Shape;927;p52"/>
            <p:cNvCxnSpPr>
              <a:stCxn id="912" idx="3"/>
              <a:endCxn id="925" idx="7"/>
            </p:cNvCxnSpPr>
            <p:nvPr/>
          </p:nvCxnSpPr>
          <p:spPr>
            <a:xfrm flipH="1">
              <a:off x="4573042" y="3781483"/>
              <a:ext cx="384300" cy="819000"/>
            </a:xfrm>
            <a:prstGeom prst="straightConnector1">
              <a:avLst/>
            </a:prstGeom>
            <a:noFill/>
            <a:ln w="9525" cap="flat" cmpd="sng">
              <a:solidFill>
                <a:schemeClr val="dk2"/>
              </a:solidFill>
              <a:prstDash val="solid"/>
              <a:round/>
              <a:headEnd type="none" w="med" len="med"/>
              <a:tailEnd type="triangle" w="med" len="med"/>
            </a:ln>
          </p:spPr>
        </p:cxnSp>
        <p:cxnSp>
          <p:nvCxnSpPr>
            <p:cNvPr id="928" name="Google Shape;928;p52"/>
            <p:cNvCxnSpPr>
              <a:stCxn id="925" idx="3"/>
              <a:endCxn id="915" idx="7"/>
            </p:cNvCxnSpPr>
            <p:nvPr/>
          </p:nvCxnSpPr>
          <p:spPr>
            <a:xfrm flipH="1">
              <a:off x="3851842" y="4937233"/>
              <a:ext cx="384300" cy="819000"/>
            </a:xfrm>
            <a:prstGeom prst="straightConnector1">
              <a:avLst/>
            </a:prstGeom>
            <a:noFill/>
            <a:ln w="9525" cap="flat" cmpd="sng">
              <a:solidFill>
                <a:schemeClr val="dk2"/>
              </a:solidFill>
              <a:prstDash val="solid"/>
              <a:round/>
              <a:headEnd type="none" w="med" len="med"/>
              <a:tailEnd type="triangle" w="med" len="med"/>
            </a:ln>
          </p:spPr>
        </p:cxnSp>
        <p:cxnSp>
          <p:nvCxnSpPr>
            <p:cNvPr id="929" name="Google Shape;929;p52"/>
            <p:cNvCxnSpPr>
              <a:stCxn id="925" idx="5"/>
              <a:endCxn id="916" idx="1"/>
            </p:cNvCxnSpPr>
            <p:nvPr/>
          </p:nvCxnSpPr>
          <p:spPr>
            <a:xfrm>
              <a:off x="4573008" y="4937233"/>
              <a:ext cx="384300" cy="819000"/>
            </a:xfrm>
            <a:prstGeom prst="straightConnector1">
              <a:avLst/>
            </a:prstGeom>
            <a:noFill/>
            <a:ln w="9525" cap="flat" cmpd="sng">
              <a:solidFill>
                <a:schemeClr val="dk2"/>
              </a:solidFill>
              <a:prstDash val="solid"/>
              <a:round/>
              <a:headEnd type="none" w="med" len="med"/>
              <a:tailEnd type="triangle" w="med" len="med"/>
            </a:ln>
          </p:spPr>
        </p:cxnSp>
        <p:sp>
          <p:nvSpPr>
            <p:cNvPr id="930" name="Google Shape;930;p52"/>
            <p:cNvSpPr txBox="1"/>
            <p:nvPr/>
          </p:nvSpPr>
          <p:spPr>
            <a:xfrm>
              <a:off x="4265378" y="4215353"/>
              <a:ext cx="3666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a:p>
          </p:txBody>
        </p:sp>
      </p:grpSp>
      <p:sp>
        <p:nvSpPr>
          <p:cNvPr id="931" name="Google Shape;931;p52"/>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
        <p:nvSpPr>
          <p:cNvPr id="932" name="Google Shape;932;p52"/>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3"/>
          <p:cNvSpPr/>
          <p:nvPr/>
        </p:nvSpPr>
        <p:spPr>
          <a:xfrm>
            <a:off x="0" y="609600"/>
            <a:ext cx="30480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Evolutionary Robotics?</a:t>
            </a:r>
            <a:endParaRPr/>
          </a:p>
        </p:txBody>
      </p:sp>
      <p:sp>
        <p:nvSpPr>
          <p:cNvPr id="939" name="Google Shape;939;p53"/>
          <p:cNvSpPr txBox="1"/>
          <p:nvPr/>
        </p:nvSpPr>
        <p:spPr>
          <a:xfrm>
            <a:off x="136525" y="1255725"/>
            <a:ext cx="8315100" cy="17400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Creating a controller for a robot is non-intuitive: requires automation</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Learning algorithms only optimize controllers;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	evolution can optimize the whole robot.</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p:txBody>
      </p:sp>
      <p:grpSp>
        <p:nvGrpSpPr>
          <p:cNvPr id="940" name="Google Shape;940;p53"/>
          <p:cNvGrpSpPr/>
          <p:nvPr/>
        </p:nvGrpSpPr>
        <p:grpSpPr>
          <a:xfrm>
            <a:off x="0" y="0"/>
            <a:ext cx="9105900" cy="476250"/>
            <a:chOff x="0" y="0"/>
            <a:chExt cx="5736" cy="300"/>
          </a:xfrm>
        </p:grpSpPr>
        <p:sp>
          <p:nvSpPr>
            <p:cNvPr id="941" name="Google Shape;941;p53"/>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942" name="Google Shape;942;p53"/>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grpSp>
        <p:nvGrpSpPr>
          <p:cNvPr id="943" name="Google Shape;943;p53"/>
          <p:cNvGrpSpPr/>
          <p:nvPr/>
        </p:nvGrpSpPr>
        <p:grpSpPr>
          <a:xfrm>
            <a:off x="2879325" y="3142325"/>
            <a:ext cx="3159778" cy="3255700"/>
            <a:chOff x="2879325" y="3142325"/>
            <a:chExt cx="3159778" cy="3255700"/>
          </a:xfrm>
        </p:grpSpPr>
        <p:sp>
          <p:nvSpPr>
            <p:cNvPr id="944" name="Google Shape;944;p53"/>
            <p:cNvSpPr/>
            <p:nvPr/>
          </p:nvSpPr>
          <p:spPr>
            <a:xfrm>
              <a:off x="3252600" y="3142325"/>
              <a:ext cx="2359500" cy="32415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3"/>
            <p:cNvSpPr/>
            <p:nvPr/>
          </p:nvSpPr>
          <p:spPr>
            <a:xfrm>
              <a:off x="3445175" y="33748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3"/>
            <p:cNvSpPr/>
            <p:nvPr/>
          </p:nvSpPr>
          <p:spPr>
            <a:xfrm>
              <a:off x="4887575" y="33748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3"/>
            <p:cNvSpPr/>
            <p:nvPr/>
          </p:nvSpPr>
          <p:spPr>
            <a:xfrm>
              <a:off x="34451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3"/>
            <p:cNvSpPr/>
            <p:nvPr/>
          </p:nvSpPr>
          <p:spPr>
            <a:xfrm>
              <a:off x="48875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3"/>
            <p:cNvSpPr/>
            <p:nvPr/>
          </p:nvSpPr>
          <p:spPr>
            <a:xfrm>
              <a:off x="3445175" y="56863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3"/>
            <p:cNvSpPr/>
            <p:nvPr/>
          </p:nvSpPr>
          <p:spPr>
            <a:xfrm>
              <a:off x="4887575" y="56863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 name="Google Shape;951;p53"/>
            <p:cNvCxnSpPr>
              <a:stCxn id="945" idx="4"/>
              <a:endCxn id="947" idx="0"/>
            </p:cNvCxnSpPr>
            <p:nvPr/>
          </p:nvCxnSpPr>
          <p:spPr>
            <a:xfrm>
              <a:off x="3683375" y="385125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52" name="Google Shape;952;p53"/>
            <p:cNvCxnSpPr>
              <a:stCxn id="946" idx="4"/>
              <a:endCxn id="948" idx="0"/>
            </p:cNvCxnSpPr>
            <p:nvPr/>
          </p:nvCxnSpPr>
          <p:spPr>
            <a:xfrm>
              <a:off x="5125775" y="385125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53" name="Google Shape;953;p53"/>
            <p:cNvCxnSpPr>
              <a:stCxn id="945" idx="5"/>
              <a:endCxn id="948" idx="1"/>
            </p:cNvCxnSpPr>
            <p:nvPr/>
          </p:nvCxnSpPr>
          <p:spPr>
            <a:xfrm>
              <a:off x="3851808" y="378148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954" name="Google Shape;954;p53"/>
            <p:cNvCxnSpPr>
              <a:stCxn id="946" idx="3"/>
              <a:endCxn id="947" idx="7"/>
            </p:cNvCxnSpPr>
            <p:nvPr/>
          </p:nvCxnSpPr>
          <p:spPr>
            <a:xfrm flipH="1">
              <a:off x="3851842" y="378148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955" name="Google Shape;955;p53"/>
            <p:cNvCxnSpPr>
              <a:stCxn id="947" idx="4"/>
              <a:endCxn id="949" idx="0"/>
            </p:cNvCxnSpPr>
            <p:nvPr/>
          </p:nvCxnSpPr>
          <p:spPr>
            <a:xfrm>
              <a:off x="3683375" y="500700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56" name="Google Shape;956;p53"/>
            <p:cNvCxnSpPr>
              <a:stCxn id="948" idx="4"/>
              <a:endCxn id="950" idx="0"/>
            </p:cNvCxnSpPr>
            <p:nvPr/>
          </p:nvCxnSpPr>
          <p:spPr>
            <a:xfrm>
              <a:off x="5125775" y="500700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57" name="Google Shape;957;p53"/>
            <p:cNvCxnSpPr>
              <a:stCxn id="947" idx="5"/>
              <a:endCxn id="950" idx="1"/>
            </p:cNvCxnSpPr>
            <p:nvPr/>
          </p:nvCxnSpPr>
          <p:spPr>
            <a:xfrm>
              <a:off x="3851808" y="493723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958" name="Google Shape;958;p53"/>
            <p:cNvCxnSpPr>
              <a:stCxn id="948" idx="3"/>
              <a:endCxn id="949" idx="7"/>
            </p:cNvCxnSpPr>
            <p:nvPr/>
          </p:nvCxnSpPr>
          <p:spPr>
            <a:xfrm flipH="1">
              <a:off x="3851842" y="4937233"/>
              <a:ext cx="1105500" cy="819000"/>
            </a:xfrm>
            <a:prstGeom prst="straightConnector1">
              <a:avLst/>
            </a:prstGeom>
            <a:noFill/>
            <a:ln w="9525" cap="flat" cmpd="sng">
              <a:solidFill>
                <a:schemeClr val="dk2"/>
              </a:solidFill>
              <a:prstDash val="solid"/>
              <a:round/>
              <a:headEnd type="none" w="med" len="med"/>
              <a:tailEnd type="triangle" w="med" len="med"/>
            </a:ln>
          </p:spPr>
        </p:cxnSp>
        <p:sp>
          <p:nvSpPr>
            <p:cNvPr id="959" name="Google Shape;959;p53"/>
            <p:cNvSpPr/>
            <p:nvPr/>
          </p:nvSpPr>
          <p:spPr>
            <a:xfrm>
              <a:off x="41663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0" name="Google Shape;960;p53"/>
            <p:cNvCxnSpPr>
              <a:stCxn id="945" idx="5"/>
              <a:endCxn id="959" idx="1"/>
            </p:cNvCxnSpPr>
            <p:nvPr/>
          </p:nvCxnSpPr>
          <p:spPr>
            <a:xfrm>
              <a:off x="3851808" y="3781483"/>
              <a:ext cx="384300" cy="819000"/>
            </a:xfrm>
            <a:prstGeom prst="straightConnector1">
              <a:avLst/>
            </a:prstGeom>
            <a:noFill/>
            <a:ln w="9525" cap="flat" cmpd="sng">
              <a:solidFill>
                <a:schemeClr val="dk2"/>
              </a:solidFill>
              <a:prstDash val="solid"/>
              <a:round/>
              <a:headEnd type="none" w="med" len="med"/>
              <a:tailEnd type="triangle" w="med" len="med"/>
            </a:ln>
          </p:spPr>
        </p:cxnSp>
        <p:cxnSp>
          <p:nvCxnSpPr>
            <p:cNvPr id="961" name="Google Shape;961;p53"/>
            <p:cNvCxnSpPr>
              <a:stCxn id="946" idx="3"/>
              <a:endCxn id="959" idx="7"/>
            </p:cNvCxnSpPr>
            <p:nvPr/>
          </p:nvCxnSpPr>
          <p:spPr>
            <a:xfrm flipH="1">
              <a:off x="4573042" y="3781483"/>
              <a:ext cx="384300" cy="819000"/>
            </a:xfrm>
            <a:prstGeom prst="straightConnector1">
              <a:avLst/>
            </a:prstGeom>
            <a:noFill/>
            <a:ln w="9525" cap="flat" cmpd="sng">
              <a:solidFill>
                <a:schemeClr val="dk2"/>
              </a:solidFill>
              <a:prstDash val="solid"/>
              <a:round/>
              <a:headEnd type="none" w="med" len="med"/>
              <a:tailEnd type="triangle" w="med" len="med"/>
            </a:ln>
          </p:spPr>
        </p:cxnSp>
        <p:cxnSp>
          <p:nvCxnSpPr>
            <p:cNvPr id="962" name="Google Shape;962;p53"/>
            <p:cNvCxnSpPr>
              <a:stCxn id="959" idx="3"/>
              <a:endCxn id="949" idx="7"/>
            </p:cNvCxnSpPr>
            <p:nvPr/>
          </p:nvCxnSpPr>
          <p:spPr>
            <a:xfrm flipH="1">
              <a:off x="3851842" y="4937233"/>
              <a:ext cx="384300" cy="819000"/>
            </a:xfrm>
            <a:prstGeom prst="straightConnector1">
              <a:avLst/>
            </a:prstGeom>
            <a:noFill/>
            <a:ln w="9525" cap="flat" cmpd="sng">
              <a:solidFill>
                <a:schemeClr val="dk2"/>
              </a:solidFill>
              <a:prstDash val="solid"/>
              <a:round/>
              <a:headEnd type="none" w="med" len="med"/>
              <a:tailEnd type="triangle" w="med" len="med"/>
            </a:ln>
          </p:spPr>
        </p:cxnSp>
        <p:cxnSp>
          <p:nvCxnSpPr>
            <p:cNvPr id="963" name="Google Shape;963;p53"/>
            <p:cNvCxnSpPr>
              <a:stCxn id="959" idx="5"/>
              <a:endCxn id="950" idx="1"/>
            </p:cNvCxnSpPr>
            <p:nvPr/>
          </p:nvCxnSpPr>
          <p:spPr>
            <a:xfrm>
              <a:off x="4573008" y="4937233"/>
              <a:ext cx="384300" cy="819000"/>
            </a:xfrm>
            <a:prstGeom prst="straightConnector1">
              <a:avLst/>
            </a:prstGeom>
            <a:noFill/>
            <a:ln w="9525" cap="flat" cmpd="sng">
              <a:solidFill>
                <a:schemeClr val="dk2"/>
              </a:solidFill>
              <a:prstDash val="solid"/>
              <a:round/>
              <a:headEnd type="none" w="med" len="med"/>
              <a:tailEnd type="triangle" w="med" len="med"/>
            </a:ln>
          </p:spPr>
        </p:cxnSp>
        <p:sp>
          <p:nvSpPr>
            <p:cNvPr id="964" name="Google Shape;964;p53"/>
            <p:cNvSpPr/>
            <p:nvPr/>
          </p:nvSpPr>
          <p:spPr>
            <a:xfrm>
              <a:off x="2879325" y="5579025"/>
              <a:ext cx="384300" cy="819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3"/>
            <p:cNvSpPr/>
            <p:nvPr/>
          </p:nvSpPr>
          <p:spPr>
            <a:xfrm>
              <a:off x="5612100" y="5579025"/>
              <a:ext cx="384300" cy="819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3"/>
            <p:cNvSpPr txBox="1"/>
            <p:nvPr/>
          </p:nvSpPr>
          <p:spPr>
            <a:xfrm>
              <a:off x="2929303" y="5184753"/>
              <a:ext cx="3666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a:p>
          </p:txBody>
        </p:sp>
        <p:sp>
          <p:nvSpPr>
            <p:cNvPr id="967" name="Google Shape;967;p53"/>
            <p:cNvSpPr txBox="1"/>
            <p:nvPr/>
          </p:nvSpPr>
          <p:spPr>
            <a:xfrm>
              <a:off x="5672503" y="5184753"/>
              <a:ext cx="3666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a:p>
          </p:txBody>
        </p:sp>
      </p:grpSp>
      <p:sp>
        <p:nvSpPr>
          <p:cNvPr id="968" name="Google Shape;968;p53"/>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969" name="Google Shape;969;p53"/>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p:nvPr/>
        </p:nvSpPr>
        <p:spPr>
          <a:xfrm>
            <a:off x="4267200" y="3048000"/>
            <a:ext cx="4876800" cy="49053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27"/>
          <p:cNvSpPr/>
          <p:nvPr/>
        </p:nvSpPr>
        <p:spPr>
          <a:xfrm>
            <a:off x="0" y="533400"/>
            <a:ext cx="16002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Robots?</a:t>
            </a:r>
            <a:endParaRPr/>
          </a:p>
        </p:txBody>
      </p:sp>
      <p:sp>
        <p:nvSpPr>
          <p:cNvPr id="161" name="Google Shape;161;p27"/>
          <p:cNvSpPr txBox="1"/>
          <p:nvPr/>
        </p:nvSpPr>
        <p:spPr>
          <a:xfrm>
            <a:off x="0" y="914400"/>
            <a:ext cx="7586663" cy="5632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Arial"/>
                <a:ea typeface="Arial"/>
                <a:cs typeface="Arial"/>
                <a:sym typeface="Arial"/>
              </a:rPr>
              <a:t>It is one of the few ‘open frontiers’ in science: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r>
              <a:rPr lang="en-US" sz="1800" i="1" u="sng">
                <a:solidFill>
                  <a:schemeClr val="dk1"/>
                </a:solidFill>
                <a:latin typeface="Arial"/>
                <a:ea typeface="Arial"/>
                <a:cs typeface="Arial"/>
                <a:sym typeface="Arial"/>
              </a:rPr>
              <a:t>There is no guiding theory about intelligence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Guiding theory in biology: evolution</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Guiding theory in physics: Newtonian and quantum mechanics</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Guiding theory in chemistry: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There are several Nobel Prizes waiting to be won in this field.</a:t>
            </a:r>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b="1">
                <a:solidFill>
                  <a:schemeClr val="dk1"/>
                </a:solidFill>
                <a:latin typeface="Arial"/>
                <a:ea typeface="Arial"/>
                <a:cs typeface="Arial"/>
                <a:sym typeface="Arial"/>
              </a:rPr>
              <a:t>It is one of the most interdisciplinary areas of study:</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Evolutionary biology</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Neuroscience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Cognitive science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Psychology</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Biomechanics</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Physics</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Computer Science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Mechanical engineering, electrical engineering, bio-engineering</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Chemistry</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Mathematics</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	Philosophy (of mind)</a:t>
            </a:r>
            <a:endParaRPr/>
          </a:p>
        </p:txBody>
      </p:sp>
      <p:grpSp>
        <p:nvGrpSpPr>
          <p:cNvPr id="162" name="Google Shape;162;p27"/>
          <p:cNvGrpSpPr/>
          <p:nvPr/>
        </p:nvGrpSpPr>
        <p:grpSpPr>
          <a:xfrm>
            <a:off x="0" y="0"/>
            <a:ext cx="9144000" cy="381000"/>
            <a:chOff x="0" y="0"/>
            <a:chExt cx="5760" cy="240"/>
          </a:xfrm>
        </p:grpSpPr>
        <p:sp>
          <p:nvSpPr>
            <p:cNvPr id="163" name="Google Shape;163;p27"/>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164" name="Google Shape;164;p27"/>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165" name="Google Shape;165;p27"/>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166" name="Google Shape;166;p27"/>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4"/>
          <p:cNvSpPr/>
          <p:nvPr/>
        </p:nvSpPr>
        <p:spPr>
          <a:xfrm>
            <a:off x="0" y="609600"/>
            <a:ext cx="30480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Evolutionary Robotics?</a:t>
            </a:r>
            <a:endParaRPr/>
          </a:p>
        </p:txBody>
      </p:sp>
      <p:sp>
        <p:nvSpPr>
          <p:cNvPr id="976" name="Google Shape;976;p54"/>
          <p:cNvSpPr txBox="1"/>
          <p:nvPr/>
        </p:nvSpPr>
        <p:spPr>
          <a:xfrm>
            <a:off x="136525" y="1255725"/>
            <a:ext cx="8315100" cy="17400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Creating a controller for a robot is non-intuitive: requires automation</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Learning algorithms only optimize controllers;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	evolution can optimize the whole robot.</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p:txBody>
      </p:sp>
      <p:grpSp>
        <p:nvGrpSpPr>
          <p:cNvPr id="977" name="Google Shape;977;p54"/>
          <p:cNvGrpSpPr/>
          <p:nvPr/>
        </p:nvGrpSpPr>
        <p:grpSpPr>
          <a:xfrm>
            <a:off x="0" y="0"/>
            <a:ext cx="9105900" cy="476250"/>
            <a:chOff x="0" y="0"/>
            <a:chExt cx="5736" cy="300"/>
          </a:xfrm>
        </p:grpSpPr>
        <p:sp>
          <p:nvSpPr>
            <p:cNvPr id="978" name="Google Shape;978;p54"/>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979" name="Google Shape;979;p54"/>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grpSp>
        <p:nvGrpSpPr>
          <p:cNvPr id="980" name="Google Shape;980;p54"/>
          <p:cNvGrpSpPr/>
          <p:nvPr/>
        </p:nvGrpSpPr>
        <p:grpSpPr>
          <a:xfrm>
            <a:off x="464025" y="3142325"/>
            <a:ext cx="7936650" cy="3543052"/>
            <a:chOff x="464025" y="3142325"/>
            <a:chExt cx="7936650" cy="3543052"/>
          </a:xfrm>
        </p:grpSpPr>
        <p:sp>
          <p:nvSpPr>
            <p:cNvPr id="981" name="Google Shape;981;p54"/>
            <p:cNvSpPr/>
            <p:nvPr/>
          </p:nvSpPr>
          <p:spPr>
            <a:xfrm>
              <a:off x="3252600" y="3142325"/>
              <a:ext cx="2359500" cy="32415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4"/>
            <p:cNvSpPr/>
            <p:nvPr/>
          </p:nvSpPr>
          <p:spPr>
            <a:xfrm>
              <a:off x="3445175" y="33748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4"/>
            <p:cNvSpPr/>
            <p:nvPr/>
          </p:nvSpPr>
          <p:spPr>
            <a:xfrm>
              <a:off x="4887575" y="33748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4"/>
            <p:cNvSpPr/>
            <p:nvPr/>
          </p:nvSpPr>
          <p:spPr>
            <a:xfrm>
              <a:off x="34451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8875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3445175" y="56863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4"/>
            <p:cNvSpPr/>
            <p:nvPr/>
          </p:nvSpPr>
          <p:spPr>
            <a:xfrm>
              <a:off x="4887575" y="568635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 name="Google Shape;988;p54"/>
            <p:cNvCxnSpPr>
              <a:stCxn id="982" idx="4"/>
              <a:endCxn id="984" idx="0"/>
            </p:cNvCxnSpPr>
            <p:nvPr/>
          </p:nvCxnSpPr>
          <p:spPr>
            <a:xfrm>
              <a:off x="3683375" y="385125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89" name="Google Shape;989;p54"/>
            <p:cNvCxnSpPr>
              <a:stCxn id="983" idx="4"/>
              <a:endCxn id="985" idx="0"/>
            </p:cNvCxnSpPr>
            <p:nvPr/>
          </p:nvCxnSpPr>
          <p:spPr>
            <a:xfrm>
              <a:off x="5125775" y="385125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90" name="Google Shape;990;p54"/>
            <p:cNvCxnSpPr>
              <a:stCxn id="982" idx="5"/>
              <a:endCxn id="985" idx="1"/>
            </p:cNvCxnSpPr>
            <p:nvPr/>
          </p:nvCxnSpPr>
          <p:spPr>
            <a:xfrm>
              <a:off x="3851808" y="378148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991" name="Google Shape;991;p54"/>
            <p:cNvCxnSpPr>
              <a:stCxn id="983" idx="3"/>
              <a:endCxn id="984" idx="7"/>
            </p:cNvCxnSpPr>
            <p:nvPr/>
          </p:nvCxnSpPr>
          <p:spPr>
            <a:xfrm flipH="1">
              <a:off x="3851842" y="378148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992" name="Google Shape;992;p54"/>
            <p:cNvCxnSpPr>
              <a:stCxn id="984" idx="4"/>
              <a:endCxn id="986" idx="0"/>
            </p:cNvCxnSpPr>
            <p:nvPr/>
          </p:nvCxnSpPr>
          <p:spPr>
            <a:xfrm>
              <a:off x="3683375" y="500700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93" name="Google Shape;993;p54"/>
            <p:cNvCxnSpPr>
              <a:stCxn id="985" idx="4"/>
              <a:endCxn id="987" idx="0"/>
            </p:cNvCxnSpPr>
            <p:nvPr/>
          </p:nvCxnSpPr>
          <p:spPr>
            <a:xfrm>
              <a:off x="5125775" y="5007000"/>
              <a:ext cx="0" cy="679500"/>
            </a:xfrm>
            <a:prstGeom prst="straightConnector1">
              <a:avLst/>
            </a:prstGeom>
            <a:noFill/>
            <a:ln w="9525" cap="flat" cmpd="sng">
              <a:solidFill>
                <a:schemeClr val="dk2"/>
              </a:solidFill>
              <a:prstDash val="solid"/>
              <a:round/>
              <a:headEnd type="none" w="med" len="med"/>
              <a:tailEnd type="triangle" w="med" len="med"/>
            </a:ln>
          </p:spPr>
        </p:cxnSp>
        <p:cxnSp>
          <p:nvCxnSpPr>
            <p:cNvPr id="994" name="Google Shape;994;p54"/>
            <p:cNvCxnSpPr>
              <a:stCxn id="984" idx="5"/>
              <a:endCxn id="987" idx="1"/>
            </p:cNvCxnSpPr>
            <p:nvPr/>
          </p:nvCxnSpPr>
          <p:spPr>
            <a:xfrm>
              <a:off x="3851808" y="4937233"/>
              <a:ext cx="1105500" cy="819000"/>
            </a:xfrm>
            <a:prstGeom prst="straightConnector1">
              <a:avLst/>
            </a:prstGeom>
            <a:noFill/>
            <a:ln w="9525" cap="flat" cmpd="sng">
              <a:solidFill>
                <a:schemeClr val="dk2"/>
              </a:solidFill>
              <a:prstDash val="solid"/>
              <a:round/>
              <a:headEnd type="none" w="med" len="med"/>
              <a:tailEnd type="triangle" w="med" len="med"/>
            </a:ln>
          </p:spPr>
        </p:cxnSp>
        <p:cxnSp>
          <p:nvCxnSpPr>
            <p:cNvPr id="995" name="Google Shape;995;p54"/>
            <p:cNvCxnSpPr>
              <a:stCxn id="985" idx="3"/>
              <a:endCxn id="986" idx="7"/>
            </p:cNvCxnSpPr>
            <p:nvPr/>
          </p:nvCxnSpPr>
          <p:spPr>
            <a:xfrm flipH="1">
              <a:off x="3851842" y="4937233"/>
              <a:ext cx="1105500" cy="819000"/>
            </a:xfrm>
            <a:prstGeom prst="straightConnector1">
              <a:avLst/>
            </a:prstGeom>
            <a:noFill/>
            <a:ln w="9525" cap="flat" cmpd="sng">
              <a:solidFill>
                <a:schemeClr val="dk2"/>
              </a:solidFill>
              <a:prstDash val="solid"/>
              <a:round/>
              <a:headEnd type="none" w="med" len="med"/>
              <a:tailEnd type="triangle" w="med" len="med"/>
            </a:ln>
          </p:spPr>
        </p:cxnSp>
        <p:sp>
          <p:nvSpPr>
            <p:cNvPr id="996" name="Google Shape;996;p54"/>
            <p:cNvSpPr/>
            <p:nvPr/>
          </p:nvSpPr>
          <p:spPr>
            <a:xfrm>
              <a:off x="4166375" y="4530600"/>
              <a:ext cx="476400" cy="47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54"/>
            <p:cNvCxnSpPr>
              <a:stCxn id="982" idx="5"/>
              <a:endCxn id="996" idx="1"/>
            </p:cNvCxnSpPr>
            <p:nvPr/>
          </p:nvCxnSpPr>
          <p:spPr>
            <a:xfrm>
              <a:off x="3851808" y="3781483"/>
              <a:ext cx="384300" cy="819000"/>
            </a:xfrm>
            <a:prstGeom prst="straightConnector1">
              <a:avLst/>
            </a:prstGeom>
            <a:noFill/>
            <a:ln w="9525" cap="flat" cmpd="sng">
              <a:solidFill>
                <a:schemeClr val="dk2"/>
              </a:solidFill>
              <a:prstDash val="solid"/>
              <a:round/>
              <a:headEnd type="none" w="med" len="med"/>
              <a:tailEnd type="triangle" w="med" len="med"/>
            </a:ln>
          </p:spPr>
        </p:cxnSp>
        <p:cxnSp>
          <p:nvCxnSpPr>
            <p:cNvPr id="998" name="Google Shape;998;p54"/>
            <p:cNvCxnSpPr>
              <a:stCxn id="983" idx="3"/>
              <a:endCxn id="996" idx="7"/>
            </p:cNvCxnSpPr>
            <p:nvPr/>
          </p:nvCxnSpPr>
          <p:spPr>
            <a:xfrm flipH="1">
              <a:off x="4573042" y="3781483"/>
              <a:ext cx="384300" cy="819000"/>
            </a:xfrm>
            <a:prstGeom prst="straightConnector1">
              <a:avLst/>
            </a:prstGeom>
            <a:noFill/>
            <a:ln w="9525" cap="flat" cmpd="sng">
              <a:solidFill>
                <a:schemeClr val="dk2"/>
              </a:solidFill>
              <a:prstDash val="solid"/>
              <a:round/>
              <a:headEnd type="none" w="med" len="med"/>
              <a:tailEnd type="triangle" w="med" len="med"/>
            </a:ln>
          </p:spPr>
        </p:cxnSp>
        <p:cxnSp>
          <p:nvCxnSpPr>
            <p:cNvPr id="999" name="Google Shape;999;p54"/>
            <p:cNvCxnSpPr>
              <a:stCxn id="996" idx="3"/>
              <a:endCxn id="986" idx="7"/>
            </p:cNvCxnSpPr>
            <p:nvPr/>
          </p:nvCxnSpPr>
          <p:spPr>
            <a:xfrm flipH="1">
              <a:off x="3851842" y="4937233"/>
              <a:ext cx="384300" cy="819000"/>
            </a:xfrm>
            <a:prstGeom prst="straightConnector1">
              <a:avLst/>
            </a:prstGeom>
            <a:noFill/>
            <a:ln w="9525" cap="flat" cmpd="sng">
              <a:solidFill>
                <a:schemeClr val="dk2"/>
              </a:solidFill>
              <a:prstDash val="solid"/>
              <a:round/>
              <a:headEnd type="none" w="med" len="med"/>
              <a:tailEnd type="triangle" w="med" len="med"/>
            </a:ln>
          </p:spPr>
        </p:cxnSp>
        <p:cxnSp>
          <p:nvCxnSpPr>
            <p:cNvPr id="1000" name="Google Shape;1000;p54"/>
            <p:cNvCxnSpPr>
              <a:stCxn id="996" idx="5"/>
              <a:endCxn id="987" idx="1"/>
            </p:cNvCxnSpPr>
            <p:nvPr/>
          </p:nvCxnSpPr>
          <p:spPr>
            <a:xfrm>
              <a:off x="4573008" y="4937233"/>
              <a:ext cx="384300" cy="819000"/>
            </a:xfrm>
            <a:prstGeom prst="straightConnector1">
              <a:avLst/>
            </a:prstGeom>
            <a:noFill/>
            <a:ln w="9525" cap="flat" cmpd="sng">
              <a:solidFill>
                <a:schemeClr val="dk2"/>
              </a:solidFill>
              <a:prstDash val="solid"/>
              <a:round/>
              <a:headEnd type="none" w="med" len="med"/>
              <a:tailEnd type="triangle" w="med" len="med"/>
            </a:ln>
          </p:spPr>
        </p:cxnSp>
        <p:grpSp>
          <p:nvGrpSpPr>
            <p:cNvPr id="1001" name="Google Shape;1001;p54"/>
            <p:cNvGrpSpPr/>
            <p:nvPr/>
          </p:nvGrpSpPr>
          <p:grpSpPr>
            <a:xfrm>
              <a:off x="464025" y="5163727"/>
              <a:ext cx="2733450" cy="1521650"/>
              <a:chOff x="464025" y="5163727"/>
              <a:chExt cx="2733450" cy="1521650"/>
            </a:xfrm>
          </p:grpSpPr>
          <p:sp>
            <p:nvSpPr>
              <p:cNvPr id="1002" name="Google Shape;1002;p54"/>
              <p:cNvSpPr/>
              <p:nvPr/>
            </p:nvSpPr>
            <p:spPr>
              <a:xfrm>
                <a:off x="2172075" y="5686975"/>
                <a:ext cx="10254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1091550" y="5686975"/>
                <a:ext cx="10254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464025" y="5791650"/>
                <a:ext cx="572400" cy="2658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rot="2700000">
                <a:off x="583409" y="5327182"/>
                <a:ext cx="572332" cy="265589"/>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4"/>
              <p:cNvSpPr/>
              <p:nvPr/>
            </p:nvSpPr>
            <p:spPr>
              <a:xfrm rot="-2700000">
                <a:off x="583409" y="6256332"/>
                <a:ext cx="572332" cy="265589"/>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54"/>
            <p:cNvGrpSpPr/>
            <p:nvPr/>
          </p:nvGrpSpPr>
          <p:grpSpPr>
            <a:xfrm rot="10800000">
              <a:off x="5667225" y="5163727"/>
              <a:ext cx="2733450" cy="1521650"/>
              <a:chOff x="464025" y="5163727"/>
              <a:chExt cx="2733450" cy="1521650"/>
            </a:xfrm>
          </p:grpSpPr>
          <p:sp>
            <p:nvSpPr>
              <p:cNvPr id="1008" name="Google Shape;1008;p54"/>
              <p:cNvSpPr/>
              <p:nvPr/>
            </p:nvSpPr>
            <p:spPr>
              <a:xfrm>
                <a:off x="2172075" y="5686975"/>
                <a:ext cx="10254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4"/>
              <p:cNvSpPr/>
              <p:nvPr/>
            </p:nvSpPr>
            <p:spPr>
              <a:xfrm>
                <a:off x="1091550" y="5686975"/>
                <a:ext cx="1025400" cy="476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4"/>
              <p:cNvSpPr/>
              <p:nvPr/>
            </p:nvSpPr>
            <p:spPr>
              <a:xfrm>
                <a:off x="464025" y="5791650"/>
                <a:ext cx="572400" cy="2658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4"/>
              <p:cNvSpPr/>
              <p:nvPr/>
            </p:nvSpPr>
            <p:spPr>
              <a:xfrm rot="2700000">
                <a:off x="583409" y="5327182"/>
                <a:ext cx="572332" cy="265589"/>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4"/>
              <p:cNvSpPr/>
              <p:nvPr/>
            </p:nvSpPr>
            <p:spPr>
              <a:xfrm rot="-2700000">
                <a:off x="583409" y="6256332"/>
                <a:ext cx="572332" cy="265589"/>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54"/>
            <p:cNvSpPr txBox="1"/>
            <p:nvPr/>
          </p:nvSpPr>
          <p:spPr>
            <a:xfrm>
              <a:off x="2929303" y="5184753"/>
              <a:ext cx="3666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a:p>
          </p:txBody>
        </p:sp>
        <p:sp>
          <p:nvSpPr>
            <p:cNvPr id="1014" name="Google Shape;1014;p54"/>
            <p:cNvSpPr txBox="1"/>
            <p:nvPr/>
          </p:nvSpPr>
          <p:spPr>
            <a:xfrm>
              <a:off x="5672503" y="5184753"/>
              <a:ext cx="3666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a:t>
              </a:r>
              <a:endParaRPr/>
            </a:p>
          </p:txBody>
        </p:sp>
      </p:grpSp>
      <p:sp>
        <p:nvSpPr>
          <p:cNvPr id="1015" name="Google Shape;1015;p54"/>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1016" name="Google Shape;1016;p54"/>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55"/>
          <p:cNvSpPr/>
          <p:nvPr/>
        </p:nvSpPr>
        <p:spPr>
          <a:xfrm>
            <a:off x="0" y="609600"/>
            <a:ext cx="30480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Evolutionary Robotics?</a:t>
            </a:r>
            <a:endParaRPr/>
          </a:p>
        </p:txBody>
      </p:sp>
      <p:sp>
        <p:nvSpPr>
          <p:cNvPr id="1023" name="Google Shape;1023;p55"/>
          <p:cNvSpPr txBox="1"/>
          <p:nvPr/>
        </p:nvSpPr>
        <p:spPr>
          <a:xfrm>
            <a:off x="136525" y="1255725"/>
            <a:ext cx="8370000" cy="2563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Creating a controller for a robot is non-intuitive: requires automation</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Learning algorithms only optimize controllers;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	evolution can optimize the whole robot.</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3. Biological evolution produced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adaptive agents of unparalleled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complexity </a:t>
            </a:r>
            <a:r>
              <a:rPr lang="en-US" sz="1800" b="1" i="1">
                <a:solidFill>
                  <a:schemeClr val="dk1"/>
                </a:solidFill>
                <a:latin typeface="Arial"/>
                <a:ea typeface="Arial"/>
                <a:cs typeface="Arial"/>
                <a:sym typeface="Arial"/>
              </a:rPr>
              <a:t>with no supervision</a:t>
            </a:r>
            <a:r>
              <a:rPr lang="en-US" sz="1800">
                <a:solidFill>
                  <a:schemeClr val="dk1"/>
                </a:solidFill>
                <a:latin typeface="Arial"/>
                <a:ea typeface="Arial"/>
                <a:cs typeface="Arial"/>
                <a:sym typeface="Arial"/>
              </a:rPr>
              <a:t>.</a:t>
            </a:r>
            <a:endParaRPr/>
          </a:p>
        </p:txBody>
      </p:sp>
      <p:pic>
        <p:nvPicPr>
          <p:cNvPr id="1024" name="Google Shape;1024;p55" descr="File:Skeletal muscle.jpg">
            <a:hlinkClick r:id="rId3"/>
          </p:cNvPr>
          <p:cNvPicPr preferRelativeResize="0"/>
          <p:nvPr/>
        </p:nvPicPr>
        <p:blipFill rotWithShape="1">
          <a:blip r:embed="rId4">
            <a:alphaModFix/>
          </a:blip>
          <a:srcRect/>
          <a:stretch/>
        </p:blipFill>
        <p:spPr>
          <a:xfrm>
            <a:off x="3810000" y="2667000"/>
            <a:ext cx="5181600" cy="3959225"/>
          </a:xfrm>
          <a:prstGeom prst="rect">
            <a:avLst/>
          </a:prstGeom>
          <a:noFill/>
          <a:ln>
            <a:noFill/>
          </a:ln>
        </p:spPr>
      </p:pic>
      <p:grpSp>
        <p:nvGrpSpPr>
          <p:cNvPr id="1025" name="Google Shape;1025;p55"/>
          <p:cNvGrpSpPr/>
          <p:nvPr/>
        </p:nvGrpSpPr>
        <p:grpSpPr>
          <a:xfrm>
            <a:off x="0" y="0"/>
            <a:ext cx="9144000" cy="381000"/>
            <a:chOff x="0" y="0"/>
            <a:chExt cx="5760" cy="240"/>
          </a:xfrm>
        </p:grpSpPr>
        <p:sp>
          <p:nvSpPr>
            <p:cNvPr id="1026" name="Google Shape;1026;p55"/>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1027" name="Google Shape;1027;p55"/>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1028" name="Google Shape;1028;p55"/>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1029" name="Google Shape;1029;p55"/>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56"/>
          <p:cNvSpPr/>
          <p:nvPr/>
        </p:nvSpPr>
        <p:spPr>
          <a:xfrm>
            <a:off x="0" y="609600"/>
            <a:ext cx="30480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Evolutionary Robotics?</a:t>
            </a:r>
            <a:endParaRPr/>
          </a:p>
        </p:txBody>
      </p:sp>
      <p:sp>
        <p:nvSpPr>
          <p:cNvPr id="1036" name="Google Shape;1036;p56"/>
          <p:cNvSpPr txBox="1"/>
          <p:nvPr/>
        </p:nvSpPr>
        <p:spPr>
          <a:xfrm>
            <a:off x="136525" y="1255713"/>
            <a:ext cx="7791450" cy="28384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Creating a controller for a robot is non-intuitive: requires automation</a:t>
            </a:r>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22860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Learning algorithms only optimize controllers; </a:t>
            </a:r>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	evolution can optimize the whole robot.</a:t>
            </a:r>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3. </a:t>
            </a:r>
            <a:r>
              <a:rPr lang="en-US" sz="1800">
                <a:solidFill>
                  <a:schemeClr val="dk1"/>
                </a:solidFill>
              </a:rPr>
              <a:t>Biological evolution produced </a:t>
            </a:r>
            <a:endParaRPr>
              <a:solidFill>
                <a:schemeClr val="dk1"/>
              </a:solidFill>
            </a:endParaRPr>
          </a:p>
          <a:p>
            <a:pPr marL="342900" lvl="0" indent="-342900" algn="l" rtl="0">
              <a:spcBef>
                <a:spcPts val="0"/>
              </a:spcBef>
              <a:spcAft>
                <a:spcPts val="0"/>
              </a:spcAft>
              <a:buClr>
                <a:schemeClr val="dk1"/>
              </a:buClr>
              <a:buFont typeface="Arial"/>
              <a:buNone/>
            </a:pPr>
            <a:r>
              <a:rPr lang="en-US" sz="1800">
                <a:solidFill>
                  <a:schemeClr val="dk1"/>
                </a:solidFill>
              </a:rPr>
              <a:t>adaptive agents of unparalleled </a:t>
            </a:r>
            <a:endParaRPr>
              <a:solidFill>
                <a:schemeClr val="dk1"/>
              </a:solidFill>
            </a:endParaRPr>
          </a:p>
          <a:p>
            <a:pPr marL="342900" lvl="0" indent="-342900" algn="l" rtl="0">
              <a:spcBef>
                <a:spcPts val="0"/>
              </a:spcBef>
              <a:spcAft>
                <a:spcPts val="0"/>
              </a:spcAft>
              <a:buClr>
                <a:schemeClr val="dk1"/>
              </a:buClr>
              <a:buFont typeface="Arial"/>
              <a:buNone/>
            </a:pPr>
            <a:r>
              <a:rPr lang="en-US" sz="1800">
                <a:solidFill>
                  <a:schemeClr val="dk1"/>
                </a:solidFill>
              </a:rPr>
              <a:t>complexity </a:t>
            </a:r>
            <a:r>
              <a:rPr lang="en-US" sz="1800" b="1" i="1">
                <a:solidFill>
                  <a:schemeClr val="dk1"/>
                </a:solidFill>
              </a:rPr>
              <a:t>with no supervision</a:t>
            </a:r>
            <a:r>
              <a:rPr lang="en-US" sz="1800">
                <a:solidFill>
                  <a:schemeClr val="dk1"/>
                </a:solidFill>
              </a:rPr>
              <a:t>.</a:t>
            </a:r>
            <a:endParaRPr sz="1800">
              <a:solidFill>
                <a:schemeClr val="dk1"/>
              </a:solidFill>
            </a:endParaRPr>
          </a:p>
          <a:p>
            <a:pPr marL="342900" marR="0" lvl="0" indent="-342900" algn="l" rtl="0">
              <a:spcBef>
                <a:spcPts val="0"/>
              </a:spcBef>
              <a:spcAft>
                <a:spcPts val="0"/>
              </a:spcAft>
              <a:buNone/>
            </a:pPr>
            <a:endParaRPr sz="1800">
              <a:solidFill>
                <a:schemeClr val="dk1"/>
              </a:solidFill>
              <a:latin typeface="Arial"/>
              <a:ea typeface="Arial"/>
              <a:cs typeface="Arial"/>
              <a:sym typeface="Arial"/>
            </a:endParaRPr>
          </a:p>
          <a:p>
            <a:pPr marL="342900" marR="0" lvl="0" indent="-342900" algn="l" rtl="0">
              <a:spcBef>
                <a:spcPts val="0"/>
              </a:spcBef>
              <a:spcAft>
                <a:spcPts val="0"/>
              </a:spcAft>
              <a:buNone/>
            </a:pPr>
            <a:r>
              <a:rPr lang="en-US" sz="1800">
                <a:solidFill>
                  <a:schemeClr val="dk1"/>
                </a:solidFill>
                <a:latin typeface="Arial"/>
                <a:ea typeface="Arial"/>
                <a:cs typeface="Arial"/>
                <a:sym typeface="Arial"/>
              </a:rPr>
              <a:t>4. Most learning algorithms require detailed supervision:</a:t>
            </a:r>
            <a:endParaRPr/>
          </a:p>
        </p:txBody>
      </p:sp>
      <p:sp>
        <p:nvSpPr>
          <p:cNvPr id="1037" name="Google Shape;1037;p56"/>
          <p:cNvSpPr txBox="1"/>
          <p:nvPr/>
        </p:nvSpPr>
        <p:spPr>
          <a:xfrm>
            <a:off x="685800" y="4516450"/>
            <a:ext cx="4921200" cy="174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   t1 t2 t3 t4 t5 t6 t7 t8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m1 +1 +1 +1 +1 +1 -1 +1 -1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m2 -1 +1 +1 +1 -1 +1 +1 +1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m3 +1 +1 +1 -1 +1 +1 -1 +1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m4 +1 -1 +1 +1 -1 +1 +1 -1 …</a:t>
            </a:r>
            <a:endParaRPr/>
          </a:p>
          <a:p>
            <a:pPr marL="0" marR="0" lvl="0" indent="0" algn="l" rtl="0">
              <a:spcBef>
                <a:spcPts val="0"/>
              </a:spcBef>
              <a:spcAft>
                <a:spcPts val="0"/>
              </a:spcAft>
              <a:buNone/>
            </a:pPr>
            <a:r>
              <a:rPr lang="en-US" sz="1800">
                <a:solidFill>
                  <a:schemeClr val="dk1"/>
                </a:solidFill>
                <a:latin typeface="Courier New"/>
                <a:ea typeface="Courier New"/>
                <a:cs typeface="Courier New"/>
                <a:sym typeface="Courier New"/>
              </a:rPr>
              <a:t>…</a:t>
            </a:r>
            <a:endParaRPr/>
          </a:p>
        </p:txBody>
      </p:sp>
      <p:sp>
        <p:nvSpPr>
          <p:cNvPr id="1038" name="Google Shape;1038;p56"/>
          <p:cNvSpPr/>
          <p:nvPr/>
        </p:nvSpPr>
        <p:spPr>
          <a:xfrm>
            <a:off x="2819400" y="5638800"/>
            <a:ext cx="304800" cy="304800"/>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9" name="Google Shape;1039;p56"/>
          <p:cNvSpPr txBox="1"/>
          <p:nvPr/>
        </p:nvSpPr>
        <p:spPr>
          <a:xfrm>
            <a:off x="1981200" y="5943600"/>
            <a:ext cx="2451100" cy="3667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Should have been ‘+1’</a:t>
            </a:r>
            <a:endParaRPr sz="1800">
              <a:solidFill>
                <a:schemeClr val="dk1"/>
              </a:solidFill>
              <a:latin typeface="Arial"/>
              <a:ea typeface="Arial"/>
              <a:cs typeface="Arial"/>
              <a:sym typeface="Arial"/>
            </a:endParaRPr>
          </a:p>
        </p:txBody>
      </p:sp>
      <p:grpSp>
        <p:nvGrpSpPr>
          <p:cNvPr id="1040" name="Google Shape;1040;p56"/>
          <p:cNvGrpSpPr/>
          <p:nvPr/>
        </p:nvGrpSpPr>
        <p:grpSpPr>
          <a:xfrm>
            <a:off x="0" y="0"/>
            <a:ext cx="9144000" cy="381000"/>
            <a:chOff x="0" y="0"/>
            <a:chExt cx="5760" cy="240"/>
          </a:xfrm>
        </p:grpSpPr>
        <p:sp>
          <p:nvSpPr>
            <p:cNvPr id="1041" name="Google Shape;1041;p56"/>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1042" name="Google Shape;1042;p56"/>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pic>
        <p:nvPicPr>
          <p:cNvPr id="1043" name="Google Shape;1043;p56" title="BipedMorph.wmv">
            <a:hlinkClick r:id="rId3"/>
          </p:cNvPr>
          <p:cNvPicPr preferRelativeResize="0"/>
          <p:nvPr/>
        </p:nvPicPr>
        <p:blipFill>
          <a:blip r:embed="rId4">
            <a:alphaModFix/>
          </a:blip>
          <a:stretch>
            <a:fillRect/>
          </a:stretch>
        </p:blipFill>
        <p:spPr>
          <a:xfrm>
            <a:off x="5774100" y="4334863"/>
            <a:ext cx="3232200" cy="2424150"/>
          </a:xfrm>
          <a:prstGeom prst="rect">
            <a:avLst/>
          </a:prstGeom>
          <a:noFill/>
          <a:ln>
            <a:noFill/>
          </a:ln>
        </p:spPr>
      </p:pic>
      <p:sp>
        <p:nvSpPr>
          <p:cNvPr id="1044" name="Google Shape;1044;p56"/>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
        <p:nvSpPr>
          <p:cNvPr id="1045" name="Google Shape;1045;p56"/>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7"/>
          <p:cNvSpPr/>
          <p:nvPr/>
        </p:nvSpPr>
        <p:spPr>
          <a:xfrm>
            <a:off x="0" y="609600"/>
            <a:ext cx="30480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Evolutionary Robotics?</a:t>
            </a:r>
            <a:endParaRPr/>
          </a:p>
        </p:txBody>
      </p:sp>
      <p:grpSp>
        <p:nvGrpSpPr>
          <p:cNvPr id="1052" name="Google Shape;1052;p57"/>
          <p:cNvGrpSpPr/>
          <p:nvPr/>
        </p:nvGrpSpPr>
        <p:grpSpPr>
          <a:xfrm>
            <a:off x="0" y="0"/>
            <a:ext cx="9105900" cy="476250"/>
            <a:chOff x="0" y="0"/>
            <a:chExt cx="5736" cy="300"/>
          </a:xfrm>
        </p:grpSpPr>
        <p:sp>
          <p:nvSpPr>
            <p:cNvPr id="1053" name="Google Shape;1053;p57"/>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1054" name="Google Shape;1054;p57"/>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pic>
        <p:nvPicPr>
          <p:cNvPr id="1055" name="Google Shape;1055;p57" descr="We present a control method for simulated bipeds, in which natural gaits are discovered through optimization. No motion capture or key frame animation was used in any of the results. For more information, see http://goatstream.com/research/papers/SA2013" title="Flexible Muscle-Based Locomotion for Bipedal Creatures">
            <a:hlinkClick r:id="rId3"/>
          </p:cNvPr>
          <p:cNvPicPr preferRelativeResize="0"/>
          <p:nvPr/>
        </p:nvPicPr>
        <p:blipFill>
          <a:blip r:embed="rId4">
            <a:alphaModFix/>
          </a:blip>
          <a:stretch>
            <a:fillRect/>
          </a:stretch>
        </p:blipFill>
        <p:spPr>
          <a:xfrm>
            <a:off x="865313" y="1123950"/>
            <a:ext cx="7413376" cy="5560025"/>
          </a:xfrm>
          <a:prstGeom prst="rect">
            <a:avLst/>
          </a:prstGeom>
          <a:noFill/>
          <a:ln>
            <a:noFill/>
          </a:ln>
        </p:spPr>
      </p:pic>
      <p:sp>
        <p:nvSpPr>
          <p:cNvPr id="1056" name="Google Shape;1056;p57"/>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
        <p:nvSpPr>
          <p:cNvPr id="1057" name="Google Shape;1057;p57"/>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8" descr="RockRiver(Shell)WINDFARM"/>
          <p:cNvPicPr preferRelativeResize="0"/>
          <p:nvPr/>
        </p:nvPicPr>
        <p:blipFill rotWithShape="1">
          <a:blip r:embed="rId3">
            <a:alphaModFix/>
          </a:blip>
          <a:srcRect/>
          <a:stretch/>
        </p:blipFill>
        <p:spPr>
          <a:xfrm>
            <a:off x="0" y="2820988"/>
            <a:ext cx="4953000" cy="4037012"/>
          </a:xfrm>
          <a:prstGeom prst="rect">
            <a:avLst/>
          </a:prstGeom>
          <a:noFill/>
          <a:ln>
            <a:noFill/>
          </a:ln>
        </p:spPr>
      </p:pic>
      <p:pic>
        <p:nvPicPr>
          <p:cNvPr id="173" name="Google Shape;173;p28" descr="pelamis_515x235"/>
          <p:cNvPicPr preferRelativeResize="0"/>
          <p:nvPr/>
        </p:nvPicPr>
        <p:blipFill rotWithShape="1">
          <a:blip r:embed="rId4">
            <a:alphaModFix/>
          </a:blip>
          <a:srcRect/>
          <a:stretch/>
        </p:blipFill>
        <p:spPr>
          <a:xfrm>
            <a:off x="4238625" y="4619625"/>
            <a:ext cx="4905375" cy="2238375"/>
          </a:xfrm>
          <a:prstGeom prst="rect">
            <a:avLst/>
          </a:prstGeom>
          <a:noFill/>
          <a:ln>
            <a:noFill/>
          </a:ln>
        </p:spPr>
      </p:pic>
      <p:pic>
        <p:nvPicPr>
          <p:cNvPr id="174" name="Google Shape;174;p28" descr="opd_305x203"/>
          <p:cNvPicPr preferRelativeResize="0"/>
          <p:nvPr/>
        </p:nvPicPr>
        <p:blipFill rotWithShape="1">
          <a:blip r:embed="rId5">
            <a:alphaModFix/>
          </a:blip>
          <a:srcRect/>
          <a:stretch/>
        </p:blipFill>
        <p:spPr>
          <a:xfrm>
            <a:off x="6238875" y="2638425"/>
            <a:ext cx="2905125" cy="1933575"/>
          </a:xfrm>
          <a:prstGeom prst="rect">
            <a:avLst/>
          </a:prstGeom>
          <a:noFill/>
          <a:ln>
            <a:noFill/>
          </a:ln>
        </p:spPr>
      </p:pic>
      <p:pic>
        <p:nvPicPr>
          <p:cNvPr id="175" name="Google Shape;175;p28" descr="346023267_56ff881716"/>
          <p:cNvPicPr preferRelativeResize="0"/>
          <p:nvPr/>
        </p:nvPicPr>
        <p:blipFill rotWithShape="1">
          <a:blip r:embed="rId6">
            <a:alphaModFix/>
          </a:blip>
          <a:srcRect/>
          <a:stretch/>
        </p:blipFill>
        <p:spPr>
          <a:xfrm>
            <a:off x="0" y="304800"/>
            <a:ext cx="3352800" cy="2514600"/>
          </a:xfrm>
          <a:prstGeom prst="rect">
            <a:avLst/>
          </a:prstGeom>
          <a:noFill/>
          <a:ln>
            <a:noFill/>
          </a:ln>
        </p:spPr>
      </p:pic>
      <p:sp>
        <p:nvSpPr>
          <p:cNvPr id="176" name="Google Shape;176;p28"/>
          <p:cNvSpPr txBox="1"/>
          <p:nvPr/>
        </p:nvSpPr>
        <p:spPr>
          <a:xfrm>
            <a:off x="6394450" y="417513"/>
            <a:ext cx="2673350" cy="213677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b="1">
                <a:solidFill>
                  <a:schemeClr val="dk1"/>
                </a:solidFill>
                <a:latin typeface="Arial"/>
                <a:ea typeface="Arial"/>
                <a:cs typeface="Arial"/>
                <a:sym typeface="Arial"/>
              </a:rPr>
              <a:t>Large-scale</a:t>
            </a:r>
            <a:endParaRPr/>
          </a:p>
          <a:p>
            <a:pPr marL="0" marR="0" lvl="0" indent="0" algn="r" rtl="0">
              <a:spcBef>
                <a:spcPts val="0"/>
              </a:spcBef>
              <a:spcAft>
                <a:spcPts val="0"/>
              </a:spcAft>
              <a:buNone/>
            </a:pPr>
            <a:r>
              <a:rPr lang="en-US" sz="1800" b="1">
                <a:solidFill>
                  <a:schemeClr val="dk1"/>
                </a:solidFill>
                <a:latin typeface="Arial"/>
                <a:ea typeface="Arial"/>
                <a:cs typeface="Arial"/>
                <a:sym typeface="Arial"/>
              </a:rPr>
              <a:t>outdoor infrastructure:</a:t>
            </a:r>
            <a:endParaRPr/>
          </a:p>
          <a:p>
            <a:pPr marL="0" marR="0" lvl="0" indent="0" algn="r" rtl="0">
              <a:spcBef>
                <a:spcPts val="0"/>
              </a:spcBef>
              <a:spcAft>
                <a:spcPts val="0"/>
              </a:spcAft>
              <a:buNone/>
            </a:pPr>
            <a:endParaRPr sz="800">
              <a:solidFill>
                <a:schemeClr val="dk1"/>
              </a:solidFill>
              <a:latin typeface="Arial"/>
              <a:ea typeface="Arial"/>
              <a:cs typeface="Arial"/>
              <a:sym typeface="Arial"/>
            </a:endParaRPr>
          </a:p>
          <a:p>
            <a:pPr marL="0" marR="0" lvl="0" indent="0" algn="r" rtl="0">
              <a:spcBef>
                <a:spcPts val="0"/>
              </a:spcBef>
              <a:spcAft>
                <a:spcPts val="0"/>
              </a:spcAft>
              <a:buNone/>
            </a:pPr>
            <a:r>
              <a:rPr lang="en-US" sz="1800">
                <a:solidFill>
                  <a:schemeClr val="dk1"/>
                </a:solidFill>
                <a:latin typeface="Arial"/>
                <a:ea typeface="Arial"/>
                <a:cs typeface="Arial"/>
                <a:sym typeface="Arial"/>
              </a:rPr>
              <a:t>Wind farms,</a:t>
            </a:r>
            <a:endParaRPr/>
          </a:p>
          <a:p>
            <a:pPr marL="0" marR="0" lvl="0" indent="0" algn="r" rtl="0">
              <a:spcBef>
                <a:spcPts val="0"/>
              </a:spcBef>
              <a:spcAft>
                <a:spcPts val="0"/>
              </a:spcAft>
              <a:buNone/>
            </a:pPr>
            <a:r>
              <a:rPr lang="en-US" sz="1800">
                <a:solidFill>
                  <a:schemeClr val="dk1"/>
                </a:solidFill>
                <a:latin typeface="Arial"/>
                <a:ea typeface="Arial"/>
                <a:cs typeface="Arial"/>
                <a:sym typeface="Arial"/>
              </a:rPr>
              <a:t>Solar farms,</a:t>
            </a:r>
            <a:endParaRPr/>
          </a:p>
          <a:p>
            <a:pPr marL="0" marR="0" lvl="0" indent="0" algn="r" rtl="0">
              <a:spcBef>
                <a:spcPts val="0"/>
              </a:spcBef>
              <a:spcAft>
                <a:spcPts val="0"/>
              </a:spcAft>
              <a:buNone/>
            </a:pPr>
            <a:r>
              <a:rPr lang="en-US" sz="1800">
                <a:solidFill>
                  <a:schemeClr val="dk1"/>
                </a:solidFill>
                <a:latin typeface="Arial"/>
                <a:ea typeface="Arial"/>
                <a:cs typeface="Arial"/>
                <a:sym typeface="Arial"/>
              </a:rPr>
              <a:t>Wave farms,</a:t>
            </a:r>
            <a:endParaRPr/>
          </a:p>
          <a:p>
            <a:pPr marL="0" marR="0" lvl="0" indent="0" algn="r" rtl="0">
              <a:spcBef>
                <a:spcPts val="0"/>
              </a:spcBef>
              <a:spcAft>
                <a:spcPts val="0"/>
              </a:spcAft>
              <a:buNone/>
            </a:pPr>
            <a:r>
              <a:rPr lang="en-US" sz="1800">
                <a:solidFill>
                  <a:schemeClr val="dk1"/>
                </a:solidFill>
                <a:latin typeface="Arial"/>
                <a:ea typeface="Arial"/>
                <a:cs typeface="Arial"/>
                <a:sym typeface="Arial"/>
              </a:rPr>
              <a:t>Tide farms,</a:t>
            </a:r>
            <a:endParaRPr/>
          </a:p>
          <a:p>
            <a:pPr marL="0" marR="0" lvl="0" indent="0" algn="r" rtl="0">
              <a:spcBef>
                <a:spcPts val="0"/>
              </a:spcBef>
              <a:spcAft>
                <a:spcPts val="0"/>
              </a:spcAft>
              <a:buNone/>
            </a:pPr>
            <a:r>
              <a:rPr lang="en-US" sz="1800">
                <a:solidFill>
                  <a:schemeClr val="dk1"/>
                </a:solidFill>
                <a:latin typeface="Arial"/>
                <a:ea typeface="Arial"/>
                <a:cs typeface="Arial"/>
                <a:sym typeface="Arial"/>
              </a:rPr>
              <a:t>…</a:t>
            </a:r>
            <a:endParaRPr/>
          </a:p>
        </p:txBody>
      </p:sp>
      <p:pic>
        <p:nvPicPr>
          <p:cNvPr id="177" name="Google Shape;177;p28" descr="04"/>
          <p:cNvPicPr preferRelativeResize="0"/>
          <p:nvPr/>
        </p:nvPicPr>
        <p:blipFill rotWithShape="1">
          <a:blip r:embed="rId7">
            <a:alphaModFix/>
          </a:blip>
          <a:srcRect/>
          <a:stretch/>
        </p:blipFill>
        <p:spPr>
          <a:xfrm>
            <a:off x="3351213" y="315913"/>
            <a:ext cx="2897187" cy="1397000"/>
          </a:xfrm>
          <a:prstGeom prst="rect">
            <a:avLst/>
          </a:prstGeom>
          <a:noFill/>
          <a:ln>
            <a:noFill/>
          </a:ln>
        </p:spPr>
      </p:pic>
      <p:pic>
        <p:nvPicPr>
          <p:cNvPr id="178" name="Google Shape;178;p28" descr="url"/>
          <p:cNvPicPr preferRelativeResize="0"/>
          <p:nvPr/>
        </p:nvPicPr>
        <p:blipFill rotWithShape="1">
          <a:blip r:embed="rId8">
            <a:alphaModFix/>
          </a:blip>
          <a:srcRect/>
          <a:stretch/>
        </p:blipFill>
        <p:spPr>
          <a:xfrm>
            <a:off x="3351213" y="1789113"/>
            <a:ext cx="2895600" cy="2173287"/>
          </a:xfrm>
          <a:prstGeom prst="rect">
            <a:avLst/>
          </a:prstGeom>
          <a:noFill/>
          <a:ln>
            <a:noFill/>
          </a:ln>
        </p:spPr>
      </p:pic>
      <p:sp>
        <p:nvSpPr>
          <p:cNvPr id="179" name="Google Shape;179;p28"/>
          <p:cNvSpPr/>
          <p:nvPr/>
        </p:nvSpPr>
        <p:spPr>
          <a:xfrm>
            <a:off x="0" y="2895600"/>
            <a:ext cx="24384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Why Robots Outside?</a:t>
            </a:r>
            <a:endParaRPr/>
          </a:p>
        </p:txBody>
      </p:sp>
      <p:grpSp>
        <p:nvGrpSpPr>
          <p:cNvPr id="180" name="Google Shape;180;p28"/>
          <p:cNvGrpSpPr/>
          <p:nvPr/>
        </p:nvGrpSpPr>
        <p:grpSpPr>
          <a:xfrm>
            <a:off x="0" y="0"/>
            <a:ext cx="9144000" cy="381000"/>
            <a:chOff x="0" y="0"/>
            <a:chExt cx="5760" cy="240"/>
          </a:xfrm>
        </p:grpSpPr>
        <p:sp>
          <p:nvSpPr>
            <p:cNvPr id="181" name="Google Shape;181;p28"/>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182" name="Google Shape;182;p28"/>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183" name="Google Shape;183;p28"/>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184" name="Google Shape;184;p28"/>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190" name="Google Shape;190;p29"/>
          <p:cNvGrpSpPr/>
          <p:nvPr/>
        </p:nvGrpSpPr>
        <p:grpSpPr>
          <a:xfrm>
            <a:off x="0" y="0"/>
            <a:ext cx="9105900" cy="476250"/>
            <a:chOff x="0" y="0"/>
            <a:chExt cx="5736" cy="300"/>
          </a:xfrm>
        </p:grpSpPr>
        <p:sp>
          <p:nvSpPr>
            <p:cNvPr id="191" name="Google Shape;191;p29"/>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CS206</a:t>
              </a:r>
              <a:endParaRPr/>
            </a:p>
          </p:txBody>
        </p:sp>
        <p:sp>
          <p:nvSpPr>
            <p:cNvPr id="192" name="Google Shape;192;p29"/>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b="0" i="0" u="none" strike="noStrike" cap="none">
                  <a:solidFill>
                    <a:schemeClr val="dk1"/>
                  </a:solidFill>
                  <a:latin typeface="Arial"/>
                  <a:ea typeface="Arial"/>
                  <a:cs typeface="Arial"/>
                  <a:sym typeface="Arial"/>
                </a:rPr>
                <a:t>Evolutionary Robotics</a:t>
              </a:r>
              <a:endParaRPr/>
            </a:p>
          </p:txBody>
        </p:sp>
      </p:grpSp>
      <p:sp>
        <p:nvSpPr>
          <p:cNvPr id="193" name="Google Shape;193;p29"/>
          <p:cNvSpPr/>
          <p:nvPr/>
        </p:nvSpPr>
        <p:spPr>
          <a:xfrm>
            <a:off x="0" y="457200"/>
            <a:ext cx="9144000" cy="3540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700" b="0" i="0" u="none" strike="noStrike" cap="none">
                <a:solidFill>
                  <a:schemeClr val="dk1"/>
                </a:solidFill>
                <a:latin typeface="Arial"/>
                <a:ea typeface="Arial"/>
                <a:cs typeface="Arial"/>
                <a:sym typeface="Arial"/>
              </a:rPr>
              <a:t>NASA’s Tensegrity Robot: The future of evolutionary robotics?</a:t>
            </a:r>
            <a:endParaRPr/>
          </a:p>
        </p:txBody>
      </p:sp>
      <p:sp>
        <p:nvSpPr>
          <p:cNvPr id="194" name="Google Shape;194;p29"/>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195" name="Google Shape;195;p29"/>
          <p:cNvSpPr/>
          <p:nvPr/>
        </p:nvSpPr>
        <p:spPr>
          <a:xfrm>
            <a:off x="4419600" y="0"/>
            <a:ext cx="4762500" cy="4764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pic>
        <p:nvPicPr>
          <p:cNvPr id="196" name="Google Shape;196;p29" descr="UPDATE ON THE ROBOT: http://bit.ly/1DLjtI2&#10;&#10;The &quot;Super Ball Bot&quot;, under development at NASA Ames, is a robotic exoskeleton designed to land on the surface of Titan without a parachute or airbag. The robot, created by Vytas SunSpiral and Adrian Agogino, can then roll about the surface by adjusting its shape. For more information, read http://spectrum.ieee.org/automaton/robotics/military-robots/nasas-squishable-ball-bot-could-explore-titan&#10;&#10;More from Vytas SunSpiral: http://www.magicalrobot.org/" title="This Jumble of Tent Poles Could Be NASA's Next Titan-exploring Robot">
            <a:hlinkClick r:id="rId3"/>
          </p:cNvPr>
          <p:cNvPicPr preferRelativeResize="0"/>
          <p:nvPr/>
        </p:nvPicPr>
        <p:blipFill>
          <a:blip r:embed="rId4">
            <a:alphaModFix/>
          </a:blip>
          <a:stretch>
            <a:fillRect/>
          </a:stretch>
        </p:blipFill>
        <p:spPr>
          <a:xfrm>
            <a:off x="763663" y="974925"/>
            <a:ext cx="7578575" cy="5683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10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grpSp>
        <p:nvGrpSpPr>
          <p:cNvPr id="202" name="Google Shape;202;p30"/>
          <p:cNvGrpSpPr/>
          <p:nvPr/>
        </p:nvGrpSpPr>
        <p:grpSpPr>
          <a:xfrm>
            <a:off x="0" y="0"/>
            <a:ext cx="9144000" cy="381000"/>
            <a:chOff x="0" y="0"/>
            <a:chExt cx="5760" cy="240"/>
          </a:xfrm>
        </p:grpSpPr>
        <p:sp>
          <p:nvSpPr>
            <p:cNvPr id="203" name="Google Shape;203;p30"/>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204" name="Google Shape;204;p30"/>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205" name="Google Shape;205;p30"/>
          <p:cNvSpPr/>
          <p:nvPr/>
        </p:nvSpPr>
        <p:spPr>
          <a:xfrm>
            <a:off x="0" y="381000"/>
            <a:ext cx="9144000" cy="190341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1700">
                <a:solidFill>
                  <a:schemeClr val="dk1"/>
                </a:solidFill>
                <a:latin typeface="Arial"/>
                <a:ea typeface="Arial"/>
                <a:cs typeface="Arial"/>
                <a:sym typeface="Arial"/>
              </a:rPr>
              <a:t>Anatomy of an evolutionary robotics experiment:</a:t>
            </a:r>
            <a:endParaRPr/>
          </a:p>
          <a:p>
            <a:pPr marL="342900" marR="0" lvl="0" indent="-342900" algn="l" rtl="0">
              <a:spcBef>
                <a:spcPts val="0"/>
              </a:spcBef>
              <a:spcAft>
                <a:spcPts val="0"/>
              </a:spcAft>
              <a:buNone/>
            </a:pPr>
            <a:endParaRPr sz="17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700"/>
              <a:buFont typeface="Arial"/>
              <a:buAutoNum type="arabicPeriod"/>
            </a:pPr>
            <a:r>
              <a:rPr lang="en-US" sz="1700">
                <a:solidFill>
                  <a:schemeClr val="dk1"/>
                </a:solidFill>
                <a:latin typeface="Arial"/>
                <a:ea typeface="Arial"/>
                <a:cs typeface="Arial"/>
                <a:sym typeface="Arial"/>
              </a:rPr>
              <a:t>Create a </a:t>
            </a:r>
            <a:r>
              <a:rPr lang="en-US" sz="1700" b="1">
                <a:solidFill>
                  <a:schemeClr val="dk1"/>
                </a:solidFill>
                <a:latin typeface="Arial"/>
                <a:ea typeface="Arial"/>
                <a:cs typeface="Arial"/>
                <a:sym typeface="Arial"/>
              </a:rPr>
              <a:t>task environment</a:t>
            </a:r>
            <a:r>
              <a:rPr lang="en-US" sz="1700">
                <a:solidFill>
                  <a:schemeClr val="dk1"/>
                </a:solidFill>
                <a:latin typeface="Arial"/>
                <a:ea typeface="Arial"/>
                <a:cs typeface="Arial"/>
                <a:sym typeface="Arial"/>
              </a:rPr>
              <a:t>.</a:t>
            </a:r>
            <a:endParaRPr/>
          </a:p>
          <a:p>
            <a:pPr marL="342900" marR="0" lvl="0" indent="-342900" algn="l" rtl="0">
              <a:spcBef>
                <a:spcPts val="0"/>
              </a:spcBef>
              <a:spcAft>
                <a:spcPts val="0"/>
              </a:spcAft>
              <a:buClr>
                <a:schemeClr val="dk1"/>
              </a:buClr>
              <a:buSzPts val="1700"/>
              <a:buFont typeface="Arial"/>
              <a:buAutoNum type="arabicPeriod"/>
            </a:pPr>
            <a:r>
              <a:rPr lang="en-US" sz="1700">
                <a:solidFill>
                  <a:schemeClr val="dk1"/>
                </a:solidFill>
                <a:latin typeface="Arial"/>
                <a:ea typeface="Arial"/>
                <a:cs typeface="Arial"/>
                <a:sym typeface="Arial"/>
              </a:rPr>
              <a:t>Create the </a:t>
            </a:r>
            <a:r>
              <a:rPr lang="en-US" sz="1700" b="1">
                <a:solidFill>
                  <a:schemeClr val="dk1"/>
                </a:solidFill>
                <a:latin typeface="Arial"/>
                <a:ea typeface="Arial"/>
                <a:cs typeface="Arial"/>
                <a:sym typeface="Arial"/>
              </a:rPr>
              <a:t>robot</a:t>
            </a:r>
            <a:r>
              <a:rPr lang="en-US" sz="1700">
                <a:solidFill>
                  <a:schemeClr val="dk1"/>
                </a:solidFill>
                <a:latin typeface="Arial"/>
                <a:ea typeface="Arial"/>
                <a:cs typeface="Arial"/>
                <a:sym typeface="Arial"/>
              </a:rPr>
              <a:t>.</a:t>
            </a:r>
            <a:endParaRPr/>
          </a:p>
          <a:p>
            <a:pPr marL="342900" marR="0" lvl="0" indent="-342900" algn="l" rtl="0">
              <a:spcBef>
                <a:spcPts val="0"/>
              </a:spcBef>
              <a:spcAft>
                <a:spcPts val="0"/>
              </a:spcAft>
              <a:buClr>
                <a:schemeClr val="dk1"/>
              </a:buClr>
              <a:buSzPts val="1700"/>
              <a:buFont typeface="Arial"/>
              <a:buAutoNum type="arabicPeriod"/>
            </a:pPr>
            <a:r>
              <a:rPr lang="en-US" sz="1700">
                <a:solidFill>
                  <a:schemeClr val="dk1"/>
                </a:solidFill>
                <a:latin typeface="Arial"/>
                <a:ea typeface="Arial"/>
                <a:cs typeface="Arial"/>
                <a:sym typeface="Arial"/>
              </a:rPr>
              <a:t>Create the robot’s brain, or </a:t>
            </a:r>
            <a:r>
              <a:rPr lang="en-US" sz="1700" b="1">
                <a:solidFill>
                  <a:schemeClr val="dk1"/>
                </a:solidFill>
                <a:latin typeface="Arial"/>
                <a:ea typeface="Arial"/>
                <a:cs typeface="Arial"/>
                <a:sym typeface="Arial"/>
              </a:rPr>
              <a:t>Artificial Neural Network</a:t>
            </a:r>
            <a:r>
              <a:rPr lang="en-US" sz="1700">
                <a:solidFill>
                  <a:schemeClr val="dk1"/>
                </a:solidFill>
                <a:latin typeface="Arial"/>
                <a:ea typeface="Arial"/>
                <a:cs typeface="Arial"/>
                <a:sym typeface="Arial"/>
              </a:rPr>
              <a:t> (ANN).</a:t>
            </a:r>
            <a:endParaRPr/>
          </a:p>
          <a:p>
            <a:pPr marL="342900" marR="0" lvl="0" indent="-342900" algn="l" rtl="0">
              <a:spcBef>
                <a:spcPts val="0"/>
              </a:spcBef>
              <a:spcAft>
                <a:spcPts val="0"/>
              </a:spcAft>
              <a:buClr>
                <a:schemeClr val="dk1"/>
              </a:buClr>
              <a:buSzPts val="1700"/>
              <a:buFont typeface="Arial"/>
              <a:buAutoNum type="arabicPeriod"/>
            </a:pPr>
            <a:r>
              <a:rPr lang="en-US" sz="1700">
                <a:solidFill>
                  <a:schemeClr val="dk1"/>
                </a:solidFill>
                <a:latin typeface="Arial"/>
                <a:ea typeface="Arial"/>
                <a:cs typeface="Arial"/>
                <a:sym typeface="Arial"/>
              </a:rPr>
              <a:t>Use an </a:t>
            </a:r>
            <a:r>
              <a:rPr lang="en-US" sz="1700" b="1">
                <a:solidFill>
                  <a:schemeClr val="dk1"/>
                </a:solidFill>
                <a:latin typeface="Arial"/>
                <a:ea typeface="Arial"/>
                <a:cs typeface="Arial"/>
                <a:sym typeface="Arial"/>
              </a:rPr>
              <a:t>evolutionary algorithm</a:t>
            </a:r>
            <a:r>
              <a:rPr lang="en-US" sz="1700">
                <a:solidFill>
                  <a:schemeClr val="dk1"/>
                </a:solidFill>
                <a:latin typeface="Arial"/>
                <a:ea typeface="Arial"/>
                <a:cs typeface="Arial"/>
                <a:sym typeface="Arial"/>
              </a:rPr>
              <a:t> to optimize the ANN so that the robot performs the desired task in its environment.</a:t>
            </a:r>
            <a:endParaRPr/>
          </a:p>
        </p:txBody>
      </p:sp>
      <p:pic>
        <p:nvPicPr>
          <p:cNvPr id="206" name="Google Shape;206;p30" title="ToFirstSuccess.wmv">
            <a:hlinkClick r:id="rId3"/>
          </p:cNvPr>
          <p:cNvPicPr preferRelativeResize="0"/>
          <p:nvPr/>
        </p:nvPicPr>
        <p:blipFill>
          <a:blip r:embed="rId4">
            <a:alphaModFix/>
          </a:blip>
          <a:stretch>
            <a:fillRect/>
          </a:stretch>
        </p:blipFill>
        <p:spPr>
          <a:xfrm>
            <a:off x="0" y="2333625"/>
            <a:ext cx="4572000" cy="3429000"/>
          </a:xfrm>
          <a:prstGeom prst="rect">
            <a:avLst/>
          </a:prstGeom>
          <a:noFill/>
          <a:ln>
            <a:noFill/>
          </a:ln>
        </p:spPr>
      </p:pic>
      <p:pic>
        <p:nvPicPr>
          <p:cNvPr id="207" name="Google Shape;207;p30" title="BehChaining.wmv">
            <a:hlinkClick r:id="rId5"/>
          </p:cNvPr>
          <p:cNvPicPr preferRelativeResize="0"/>
          <p:nvPr/>
        </p:nvPicPr>
        <p:blipFill>
          <a:blip r:embed="rId6">
            <a:alphaModFix/>
          </a:blip>
          <a:stretch>
            <a:fillRect/>
          </a:stretch>
        </p:blipFill>
        <p:spPr>
          <a:xfrm>
            <a:off x="4572000" y="2333626"/>
            <a:ext cx="4572000" cy="3429000"/>
          </a:xfrm>
          <a:prstGeom prst="rect">
            <a:avLst/>
          </a:prstGeom>
          <a:noFill/>
          <a:ln>
            <a:noFill/>
          </a:ln>
        </p:spPr>
      </p:pic>
      <p:sp>
        <p:nvSpPr>
          <p:cNvPr id="208" name="Google Shape;208;p30"/>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209" name="Google Shape;209;p30"/>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31"/>
          <p:cNvGrpSpPr/>
          <p:nvPr/>
        </p:nvGrpSpPr>
        <p:grpSpPr>
          <a:xfrm>
            <a:off x="0" y="0"/>
            <a:ext cx="9105900" cy="476250"/>
            <a:chOff x="0" y="0"/>
            <a:chExt cx="5736" cy="300"/>
          </a:xfrm>
        </p:grpSpPr>
        <p:sp>
          <p:nvSpPr>
            <p:cNvPr id="216" name="Google Shape;216;p31"/>
            <p:cNvSpPr/>
            <p:nvPr/>
          </p:nvSpPr>
          <p:spPr>
            <a:xfrm>
              <a:off x="0"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0" i="0" u="none" strike="noStrike" cap="none">
                  <a:solidFill>
                    <a:schemeClr val="dk1"/>
                  </a:solidFill>
                  <a:latin typeface="Arial"/>
                  <a:ea typeface="Arial"/>
                  <a:cs typeface="Arial"/>
                  <a:sym typeface="Arial"/>
                </a:rPr>
                <a:t>CS206</a:t>
              </a:r>
              <a:endParaRPr/>
            </a:p>
          </p:txBody>
        </p:sp>
        <p:sp>
          <p:nvSpPr>
            <p:cNvPr id="217" name="Google Shape;217;p31"/>
            <p:cNvSpPr/>
            <p:nvPr/>
          </p:nvSpPr>
          <p:spPr>
            <a:xfrm>
              <a:off x="2736" y="0"/>
              <a:ext cx="3000" cy="3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b="0" i="0" u="none" strike="noStrike" cap="none">
                  <a:solidFill>
                    <a:schemeClr val="dk1"/>
                  </a:solidFill>
                  <a:latin typeface="Arial"/>
                  <a:ea typeface="Arial"/>
                  <a:cs typeface="Arial"/>
                  <a:sym typeface="Arial"/>
                </a:rPr>
                <a:t>Evolutionary Robotics</a:t>
              </a:r>
              <a:endParaRPr/>
            </a:p>
          </p:txBody>
        </p:sp>
      </p:grpSp>
      <p:sp>
        <p:nvSpPr>
          <p:cNvPr id="218" name="Google Shape;218;p31"/>
          <p:cNvSpPr/>
          <p:nvPr/>
        </p:nvSpPr>
        <p:spPr>
          <a:xfrm>
            <a:off x="0" y="508800"/>
            <a:ext cx="9144000" cy="354000"/>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None/>
            </a:pPr>
            <a:r>
              <a:rPr lang="en-US" sz="1700">
                <a:solidFill>
                  <a:schemeClr val="dk1"/>
                </a:solidFill>
              </a:rPr>
              <a:t>Here’s why you should come to class.</a:t>
            </a:r>
            <a:endParaRPr/>
          </a:p>
        </p:txBody>
      </p:sp>
      <p:sp>
        <p:nvSpPr>
          <p:cNvPr id="219" name="Google Shape;219;p31"/>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220" name="Google Shape;220;p31"/>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pic>
        <p:nvPicPr>
          <p:cNvPr id="221" name="Google Shape;221;p31"/>
          <p:cNvPicPr preferRelativeResize="0"/>
          <p:nvPr/>
        </p:nvPicPr>
        <p:blipFill>
          <a:blip r:embed="rId3">
            <a:alphaModFix/>
          </a:blip>
          <a:stretch>
            <a:fillRect/>
          </a:stretch>
        </p:blipFill>
        <p:spPr>
          <a:xfrm>
            <a:off x="152400" y="1897250"/>
            <a:ext cx="8839201" cy="2926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2"/>
          <p:cNvSpPr txBox="1"/>
          <p:nvPr/>
        </p:nvSpPr>
        <p:spPr>
          <a:xfrm>
            <a:off x="76200" y="609600"/>
            <a:ext cx="9067800" cy="55784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Who I am:</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1993 – 1997: 	</a:t>
            </a:r>
            <a:r>
              <a:rPr lang="en-US" sz="2000">
                <a:solidFill>
                  <a:schemeClr val="dk1"/>
                </a:solidFill>
                <a:latin typeface="Arial"/>
                <a:ea typeface="Arial"/>
                <a:cs typeface="Arial"/>
                <a:sym typeface="Arial"/>
              </a:rPr>
              <a:t>Undergraduate in Computer Science from</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McMaster University, Hamilton, Canada</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1997 – 1998:</a:t>
            </a:r>
            <a:r>
              <a:rPr lang="en-US" sz="2000">
                <a:solidFill>
                  <a:schemeClr val="dk1"/>
                </a:solidFill>
                <a:latin typeface="Arial"/>
                <a:ea typeface="Arial"/>
                <a:cs typeface="Arial"/>
                <a:sym typeface="Arial"/>
              </a:rPr>
              <a:t>	Software Engineer,</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Computing Devices Canada, Calgary, Canada</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1998 – 1999:</a:t>
            </a:r>
            <a:r>
              <a:rPr lang="en-US" sz="2000">
                <a:solidFill>
                  <a:schemeClr val="dk1"/>
                </a:solidFill>
                <a:latin typeface="Arial"/>
                <a:ea typeface="Arial"/>
                <a:cs typeface="Arial"/>
                <a:sym typeface="Arial"/>
              </a:rPr>
              <a:t>	MSc in Evolutionary and Adaptive Systems from</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Sussex University, Brighton, England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1999 – 2003:</a:t>
            </a:r>
            <a:r>
              <a:rPr lang="en-US" sz="2000">
                <a:solidFill>
                  <a:schemeClr val="dk1"/>
                </a:solidFill>
                <a:latin typeface="Arial"/>
                <a:ea typeface="Arial"/>
                <a:cs typeface="Arial"/>
                <a:sym typeface="Arial"/>
              </a:rPr>
              <a:t>	PhD in Mathematical and Physical Sciences from</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University of Zurich, Switzerland</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2003 – 2006:</a:t>
            </a:r>
            <a:r>
              <a:rPr lang="en-US" sz="2000">
                <a:solidFill>
                  <a:schemeClr val="dk1"/>
                </a:solidFill>
                <a:latin typeface="Arial"/>
                <a:ea typeface="Arial"/>
                <a:cs typeface="Arial"/>
                <a:sym typeface="Arial"/>
              </a:rPr>
              <a:t>	Postdoctoral work at</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Cornell University, Ithaca, NY</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None/>
            </a:pPr>
            <a:r>
              <a:rPr lang="en-US" sz="2000" b="1">
                <a:solidFill>
                  <a:schemeClr val="dk1"/>
                </a:solidFill>
                <a:latin typeface="Arial"/>
                <a:ea typeface="Arial"/>
                <a:cs typeface="Arial"/>
                <a:sym typeface="Arial"/>
              </a:rPr>
              <a:t>Present:</a:t>
            </a:r>
            <a:r>
              <a:rPr lang="en-US" sz="2000">
                <a:solidFill>
                  <a:schemeClr val="dk1"/>
                </a:solidFill>
                <a:latin typeface="Arial"/>
                <a:ea typeface="Arial"/>
                <a:cs typeface="Arial"/>
                <a:sym typeface="Arial"/>
              </a:rPr>
              <a:t>		Professor, UVM</a:t>
            </a:r>
            <a:endParaRPr sz="1800" b="1">
              <a:solidFill>
                <a:schemeClr val="dk1"/>
              </a:solidFill>
              <a:latin typeface="Arial"/>
              <a:ea typeface="Arial"/>
              <a:cs typeface="Arial"/>
              <a:sym typeface="Arial"/>
            </a:endParaRPr>
          </a:p>
        </p:txBody>
      </p:sp>
      <p:grpSp>
        <p:nvGrpSpPr>
          <p:cNvPr id="228" name="Google Shape;228;p32"/>
          <p:cNvGrpSpPr/>
          <p:nvPr/>
        </p:nvGrpSpPr>
        <p:grpSpPr>
          <a:xfrm>
            <a:off x="0" y="0"/>
            <a:ext cx="9144000" cy="381000"/>
            <a:chOff x="0" y="0"/>
            <a:chExt cx="5760" cy="240"/>
          </a:xfrm>
        </p:grpSpPr>
        <p:sp>
          <p:nvSpPr>
            <p:cNvPr id="229" name="Google Shape;229;p32"/>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230" name="Google Shape;230;p32"/>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231" name="Google Shape;231;p32"/>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232" name="Google Shape;232;p32"/>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p:nvPr/>
        </p:nvSpPr>
        <p:spPr>
          <a:xfrm>
            <a:off x="76200" y="609600"/>
            <a:ext cx="9067800" cy="52736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What I expect from you:</a:t>
            </a:r>
            <a:endParaRPr/>
          </a:p>
          <a:p>
            <a:pPr marL="0" marR="0" lvl="0" indent="0" algn="l" rtl="0">
              <a:spcBef>
                <a:spcPts val="0"/>
              </a:spcBef>
              <a:spcAft>
                <a:spcPts val="0"/>
              </a:spcAft>
              <a:buNone/>
            </a:pPr>
            <a:endParaRPr sz="2000" b="1">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Feedback</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Common sense</a:t>
            </a:r>
            <a:endParaRPr/>
          </a:p>
          <a:p>
            <a:pPr marL="0" marR="0" lvl="0" indent="0" algn="l" rtl="0">
              <a:spcBef>
                <a:spcPts val="0"/>
              </a:spcBef>
              <a:spcAft>
                <a:spcPts val="0"/>
              </a:spcAft>
              <a:buNone/>
            </a:pPr>
            <a:r>
              <a:rPr lang="en-US" sz="2000">
                <a:solidFill>
                  <a:schemeClr val="dk1"/>
                </a:solidFill>
                <a:latin typeface="Arial"/>
                <a:ea typeface="Arial"/>
                <a:cs typeface="Arial"/>
                <a:sym typeface="Arial"/>
              </a:rPr>
              <a:t> </a:t>
            </a:r>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Regular, not necessarily perfect attendance</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Hard work</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Memorization of key concepts (job interviews are closed-book)</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Creativity</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Self - learning</a:t>
            </a:r>
            <a:endParaRPr/>
          </a:p>
          <a:p>
            <a:pPr marL="0" marR="0" lvl="0" indent="0" algn="l" rtl="0">
              <a:spcBef>
                <a:spcPts val="0"/>
              </a:spcBef>
              <a:spcAft>
                <a:spcPts val="0"/>
              </a:spcAft>
              <a:buNone/>
            </a:pPr>
            <a:endParaRPr sz="200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A positive attitude when working with me, the TA, or fellow students.</a:t>
            </a:r>
            <a:endParaRPr/>
          </a:p>
        </p:txBody>
      </p:sp>
      <p:grpSp>
        <p:nvGrpSpPr>
          <p:cNvPr id="239" name="Google Shape;239;p33"/>
          <p:cNvGrpSpPr/>
          <p:nvPr/>
        </p:nvGrpSpPr>
        <p:grpSpPr>
          <a:xfrm>
            <a:off x="0" y="0"/>
            <a:ext cx="9144000" cy="381000"/>
            <a:chOff x="0" y="0"/>
            <a:chExt cx="5760" cy="240"/>
          </a:xfrm>
        </p:grpSpPr>
        <p:sp>
          <p:nvSpPr>
            <p:cNvPr id="240" name="Google Shape;240;p33"/>
            <p:cNvSpPr/>
            <p:nvPr/>
          </p:nvSpPr>
          <p:spPr>
            <a:xfrm>
              <a:off x="0"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CS206</a:t>
              </a:r>
              <a:endParaRPr/>
            </a:p>
          </p:txBody>
        </p:sp>
        <p:sp>
          <p:nvSpPr>
            <p:cNvPr id="241" name="Google Shape;241;p33"/>
            <p:cNvSpPr/>
            <p:nvPr/>
          </p:nvSpPr>
          <p:spPr>
            <a:xfrm>
              <a:off x="2736" y="0"/>
              <a:ext cx="3024" cy="24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latin typeface="Arial"/>
                  <a:ea typeface="Arial"/>
                  <a:cs typeface="Arial"/>
                  <a:sym typeface="Arial"/>
                </a:rPr>
                <a:t>Evolutionary Robotics</a:t>
              </a:r>
              <a:endParaRPr/>
            </a:p>
          </p:txBody>
        </p:sp>
      </p:grpSp>
      <p:sp>
        <p:nvSpPr>
          <p:cNvPr id="242" name="Google Shape;242;p33"/>
          <p:cNvSpPr txBox="1">
            <a:spLocks noGrp="1"/>
          </p:cNvSpPr>
          <p:nvPr>
            <p:ph type="sldNum" idx="12"/>
          </p:nvPr>
        </p:nvSpPr>
        <p:spPr>
          <a:xfrm>
            <a:off x="6553200" y="6245225"/>
            <a:ext cx="2133600" cy="476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43" name="Google Shape;243;p33"/>
          <p:cNvSpPr/>
          <p:nvPr/>
        </p:nvSpPr>
        <p:spPr>
          <a:xfrm>
            <a:off x="4343400" y="0"/>
            <a:ext cx="4800600" cy="381000"/>
          </a:xfrm>
          <a:prstGeom prst="rect">
            <a:avLst/>
          </a:prstGeom>
          <a:solidFill>
            <a:srgbClr val="DDDDDD"/>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800">
                <a:solidFill>
                  <a:schemeClr val="dk1"/>
                </a:solidFill>
              </a:rPr>
              <a:t>L01</a:t>
            </a:r>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2090</Words>
  <Application>Microsoft Office PowerPoint</Application>
  <PresentationFormat>On-screen Show (4:3)</PresentationFormat>
  <Paragraphs>615</Paragraphs>
  <Slides>33</Slides>
  <Notes>33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33</vt:i4>
      </vt:variant>
    </vt:vector>
  </HeadingPairs>
  <TitlesOfParts>
    <vt:vector size="37" baseType="lpstr">
      <vt:lpstr>Arial</vt:lpstr>
      <vt:lpstr>Courier New</vt:lpstr>
      <vt:lpstr>Default Design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Bacher</cp:lastModifiedBy>
  <cp:revision>4</cp:revision>
  <dcterms:modified xsi:type="dcterms:W3CDTF">2021-02-02T15:00:50Z</dcterms:modified>
</cp:coreProperties>
</file>